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Times New Roman MT Bold" charset="1" panose="02030802070405020303"/>
      <p:regular r:id="rId53"/>
    </p:embeddedFont>
    <p:embeddedFont>
      <p:font typeface="Times New Roman MT Italics" charset="1" panose="02030502070405090303"/>
      <p:regular r:id="rId54"/>
    </p:embeddedFont>
    <p:embeddedFont>
      <p:font typeface="Times New Roman MT" charset="1" panose="02030502070405020303"/>
      <p:regular r:id="rId55"/>
    </p:embeddedFont>
    <p:embeddedFont>
      <p:font typeface="Arial MT Pro" charset="1" panose="020B0502020202020204"/>
      <p:regular r:id="rId56"/>
    </p:embeddedFont>
    <p:embeddedFont>
      <p:font typeface="Calibri (MS) Bold" charset="1" panose="020F0702030404030204"/>
      <p:regular r:id="rId57"/>
    </p:embeddedFont>
    <p:embeddedFont>
      <p:font typeface="Times New Roman MT Bold Italics" charset="1" panose="02030802070405090303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9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0.png" Type="http://schemas.openxmlformats.org/officeDocument/2006/relationships/image"/><Relationship Id="rId4" Target="../embeddings/oleObject2.bin" Type="http://schemas.openxmlformats.org/officeDocument/2006/relationships/oleObjec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1.png" Type="http://schemas.openxmlformats.org/officeDocument/2006/relationships/image"/><Relationship Id="rId4" Target="../embeddings/oleObject3.bin" Type="http://schemas.openxmlformats.org/officeDocument/2006/relationships/oleObjec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2.png" Type="http://schemas.openxmlformats.org/officeDocument/2006/relationships/image"/><Relationship Id="rId4" Target="../embeddings/oleObject4.bin" Type="http://schemas.openxmlformats.org/officeDocument/2006/relationships/oleObjec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ndre.sreda.gov.bd/index.php?id=7&amp;utm_source=chatgpt.com" TargetMode="External" Type="http://schemas.openxmlformats.org/officeDocument/2006/relationships/hyperlink"/><Relationship Id="rId4" Target="https://ieefa.org/resources/how-make-bangladeshs-power-sector-sustainable?utm_source=chatgpt.com" TargetMode="External" Type="http://schemas.openxmlformats.org/officeDocument/2006/relationships/hyperlink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-109221" y="741366"/>
            <a:ext cx="13093503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 b="true">
                <a:solidFill>
                  <a:srgbClr val="891313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Optimization of Hybrid Renewable Energy System (HRES) for a Remote Area in Bangladesh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85761" y="3807781"/>
            <a:ext cx="6116479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Sk Asad Al Abi</a:t>
            </a: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 (200021331)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Pushpita Khan (200021354)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K.M. Sirazul Monir (200021247)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55519" y="3236916"/>
            <a:ext cx="617696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by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37531" y="5503986"/>
            <a:ext cx="541293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Supervisor: Hasan Jamil Apon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37759" y="199076"/>
            <a:ext cx="183551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EEE 4800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562901" y="4494409"/>
            <a:ext cx="891055" cy="891055"/>
          </a:xfrm>
          <a:custGeom>
            <a:avLst/>
            <a:gdLst/>
            <a:ahLst/>
            <a:cxnLst/>
            <a:rect r="r" b="b" t="t" l="l"/>
            <a:pathLst>
              <a:path h="891055" w="891055">
                <a:moveTo>
                  <a:pt x="0" y="0"/>
                </a:moveTo>
                <a:lnTo>
                  <a:pt x="891054" y="0"/>
                </a:lnTo>
                <a:lnTo>
                  <a:pt x="891054" y="891055"/>
                </a:lnTo>
                <a:lnTo>
                  <a:pt x="0" y="89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15880" y="3103380"/>
            <a:ext cx="2721495" cy="3879327"/>
          </a:xfrm>
          <a:custGeom>
            <a:avLst/>
            <a:gdLst/>
            <a:ahLst/>
            <a:cxnLst/>
            <a:rect r="r" b="b" t="t" l="l"/>
            <a:pathLst>
              <a:path h="3879327" w="2721495">
                <a:moveTo>
                  <a:pt x="0" y="0"/>
                </a:moveTo>
                <a:lnTo>
                  <a:pt x="2721495" y="0"/>
                </a:lnTo>
                <a:lnTo>
                  <a:pt x="2721495" y="3879327"/>
                </a:lnTo>
                <a:lnTo>
                  <a:pt x="0" y="3879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396" t="-18759" r="-93160" b="-114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17787" y="2745211"/>
            <a:ext cx="1319588" cy="1319588"/>
          </a:xfrm>
          <a:custGeom>
            <a:avLst/>
            <a:gdLst/>
            <a:ahLst/>
            <a:cxnLst/>
            <a:rect r="r" b="b" t="t" l="l"/>
            <a:pathLst>
              <a:path h="1319588" w="1319588">
                <a:moveTo>
                  <a:pt x="0" y="0"/>
                </a:moveTo>
                <a:lnTo>
                  <a:pt x="1319588" y="0"/>
                </a:lnTo>
                <a:lnTo>
                  <a:pt x="1319588" y="1319589"/>
                </a:lnTo>
                <a:lnTo>
                  <a:pt x="0" y="131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51196" y="5973503"/>
            <a:ext cx="7785764" cy="3284797"/>
          </a:xfrm>
          <a:custGeom>
            <a:avLst/>
            <a:gdLst/>
            <a:ahLst/>
            <a:cxnLst/>
            <a:rect r="r" b="b" t="t" l="l"/>
            <a:pathLst>
              <a:path h="3284797" w="7785764">
                <a:moveTo>
                  <a:pt x="0" y="0"/>
                </a:moveTo>
                <a:lnTo>
                  <a:pt x="7785764" y="0"/>
                </a:lnTo>
                <a:lnTo>
                  <a:pt x="7785764" y="3284797"/>
                </a:lnTo>
                <a:lnTo>
                  <a:pt x="0" y="3284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6612" y="2794418"/>
            <a:ext cx="3834945" cy="4291037"/>
          </a:xfrm>
          <a:custGeom>
            <a:avLst/>
            <a:gdLst/>
            <a:ahLst/>
            <a:cxnLst/>
            <a:rect r="r" b="b" t="t" l="l"/>
            <a:pathLst>
              <a:path h="4291037" w="3834945">
                <a:moveTo>
                  <a:pt x="0" y="0"/>
                </a:moveTo>
                <a:lnTo>
                  <a:pt x="3834945" y="0"/>
                </a:lnTo>
                <a:lnTo>
                  <a:pt x="3834945" y="4291037"/>
                </a:lnTo>
                <a:lnTo>
                  <a:pt x="0" y="4291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152" t="-17640" r="-14709" b="-378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76275"/>
            <a:ext cx="8850511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2695" y="7342630"/>
            <a:ext cx="5390174" cy="160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7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Hybrid Renewable Energy System</a:t>
            </a:r>
            <a:r>
              <a:rPr lang="en-US" sz="294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</a:t>
            </a:r>
          </a:p>
          <a:p>
            <a:pPr algn="ctr">
              <a:lnSpc>
                <a:spcPts val="4127"/>
              </a:lnSpc>
            </a:pPr>
            <a:r>
              <a:rPr lang="en-US" sz="294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optimized with</a:t>
            </a:r>
          </a:p>
          <a:p>
            <a:pPr algn="ctr">
              <a:lnSpc>
                <a:spcPts val="4127"/>
              </a:lnSpc>
            </a:pPr>
            <a:r>
              <a:rPr lang="en-US" sz="2947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Hippopotamus Algorithm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7098" y="3649616"/>
            <a:ext cx="7873961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Sm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arter sizing of components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Efficient use of local energy resources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Minimization of cost and energy losses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393083" y="2649355"/>
            <a:ext cx="8301990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Hippopotamus Optimization Algorithm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367847" y="2186536"/>
            <a:ext cx="1970567" cy="2083039"/>
          </a:xfrm>
          <a:custGeom>
            <a:avLst/>
            <a:gdLst/>
            <a:ahLst/>
            <a:cxnLst/>
            <a:rect r="r" b="b" t="t" l="l"/>
            <a:pathLst>
              <a:path h="2083039" w="1970567">
                <a:moveTo>
                  <a:pt x="0" y="0"/>
                </a:moveTo>
                <a:lnTo>
                  <a:pt x="1970567" y="0"/>
                </a:lnTo>
                <a:lnTo>
                  <a:pt x="1970567" y="2083038"/>
                </a:lnTo>
                <a:lnTo>
                  <a:pt x="0" y="208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41" r="0" b="-194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12172" y="4477694"/>
            <a:ext cx="2256687" cy="2172318"/>
          </a:xfrm>
          <a:custGeom>
            <a:avLst/>
            <a:gdLst/>
            <a:ahLst/>
            <a:cxnLst/>
            <a:rect r="r" b="b" t="t" l="l"/>
            <a:pathLst>
              <a:path h="2172318" w="2256687">
                <a:moveTo>
                  <a:pt x="0" y="0"/>
                </a:moveTo>
                <a:lnTo>
                  <a:pt x="2256687" y="0"/>
                </a:lnTo>
                <a:lnTo>
                  <a:pt x="2256687" y="2172318"/>
                </a:lnTo>
                <a:lnTo>
                  <a:pt x="0" y="2172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41" r="0" b="-194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3242" y="6889190"/>
            <a:ext cx="2554542" cy="2369110"/>
          </a:xfrm>
          <a:custGeom>
            <a:avLst/>
            <a:gdLst/>
            <a:ahLst/>
            <a:cxnLst/>
            <a:rect r="r" b="b" t="t" l="l"/>
            <a:pathLst>
              <a:path h="2369110" w="2554542">
                <a:moveTo>
                  <a:pt x="0" y="0"/>
                </a:moveTo>
                <a:lnTo>
                  <a:pt x="2554542" y="0"/>
                </a:lnTo>
                <a:lnTo>
                  <a:pt x="2554542" y="2369110"/>
                </a:lnTo>
                <a:lnTo>
                  <a:pt x="0" y="2369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97" t="-19129" r="-3169" b="-74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29252" y="6229544"/>
            <a:ext cx="3174687" cy="3174687"/>
          </a:xfrm>
          <a:custGeom>
            <a:avLst/>
            <a:gdLst/>
            <a:ahLst/>
            <a:cxnLst/>
            <a:rect r="r" b="b" t="t" l="l"/>
            <a:pathLst>
              <a:path h="3174687" w="3174687">
                <a:moveTo>
                  <a:pt x="0" y="0"/>
                </a:moveTo>
                <a:lnTo>
                  <a:pt x="3174687" y="0"/>
                </a:lnTo>
                <a:lnTo>
                  <a:pt x="3174687" y="3174687"/>
                </a:lnTo>
                <a:lnTo>
                  <a:pt x="0" y="3174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52475"/>
            <a:ext cx="9653907" cy="132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5"/>
              </a:lnSpc>
            </a:pPr>
            <a:r>
              <a:rPr lang="en-US" sz="693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Background &amp; Motiv</a:t>
            </a:r>
            <a:r>
              <a:rPr lang="en-US" sz="693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6328" y="3094705"/>
            <a:ext cx="359952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4–6.5 kWh/m²/day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13623" y="5287244"/>
            <a:ext cx="269970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Wind: &gt;4 m/s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6328" y="7683537"/>
            <a:ext cx="377429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Abun</a:t>
            </a: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dant rice husk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096" y="2651200"/>
            <a:ext cx="6827561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Hybrid Renewable Energy System (HRES) can provide: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Continuous an</a:t>
            </a: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 clean power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Cost savings over diesel-based systems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Environmental benefits (reduced CO₂ emissions)</a:t>
            </a: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86749" y="4272718"/>
            <a:ext cx="4710647" cy="1754943"/>
            <a:chOff x="0" y="0"/>
            <a:chExt cx="1240664" cy="4622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0664" cy="462207"/>
            </a:xfrm>
            <a:custGeom>
              <a:avLst/>
              <a:gdLst/>
              <a:ahLst/>
              <a:cxnLst/>
              <a:rect r="r" b="b" t="t" l="l"/>
              <a:pathLst>
                <a:path h="462207" w="1240664">
                  <a:moveTo>
                    <a:pt x="83818" y="0"/>
                  </a:moveTo>
                  <a:lnTo>
                    <a:pt x="1156846" y="0"/>
                  </a:lnTo>
                  <a:cubicBezTo>
                    <a:pt x="1203138" y="0"/>
                    <a:pt x="1240664" y="37527"/>
                    <a:pt x="1240664" y="83818"/>
                  </a:cubicBezTo>
                  <a:lnTo>
                    <a:pt x="1240664" y="378389"/>
                  </a:lnTo>
                  <a:cubicBezTo>
                    <a:pt x="1240664" y="400619"/>
                    <a:pt x="1231833" y="421938"/>
                    <a:pt x="1216115" y="437657"/>
                  </a:cubicBezTo>
                  <a:cubicBezTo>
                    <a:pt x="1200396" y="453376"/>
                    <a:pt x="1179076" y="462207"/>
                    <a:pt x="1156846" y="462207"/>
                  </a:cubicBezTo>
                  <a:lnTo>
                    <a:pt x="83818" y="462207"/>
                  </a:lnTo>
                  <a:cubicBezTo>
                    <a:pt x="61588" y="462207"/>
                    <a:pt x="40269" y="453376"/>
                    <a:pt x="24550" y="437657"/>
                  </a:cubicBezTo>
                  <a:cubicBezTo>
                    <a:pt x="8831" y="421938"/>
                    <a:pt x="0" y="400619"/>
                    <a:pt x="0" y="378389"/>
                  </a:cubicBezTo>
                  <a:lnTo>
                    <a:pt x="0" y="83818"/>
                  </a:lnTo>
                  <a:cubicBezTo>
                    <a:pt x="0" y="61588"/>
                    <a:pt x="8831" y="40269"/>
                    <a:pt x="24550" y="24550"/>
                  </a:cubicBezTo>
                  <a:cubicBezTo>
                    <a:pt x="40269" y="8831"/>
                    <a:pt x="61588" y="0"/>
                    <a:pt x="83818" y="0"/>
                  </a:cubicBezTo>
                  <a:close/>
                </a:path>
              </a:pathLst>
            </a:custGeom>
            <a:solidFill>
              <a:srgbClr val="E9C0B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40664" cy="509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51185" y="2916237"/>
            <a:ext cx="6886038" cy="5067979"/>
            <a:chOff x="0" y="0"/>
            <a:chExt cx="1813607" cy="1334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3607" cy="1334776"/>
            </a:xfrm>
            <a:custGeom>
              <a:avLst/>
              <a:gdLst/>
              <a:ahLst/>
              <a:cxnLst/>
              <a:rect r="r" b="b" t="t" l="l"/>
              <a:pathLst>
                <a:path h="1334776" w="1813607">
                  <a:moveTo>
                    <a:pt x="57339" y="0"/>
                  </a:moveTo>
                  <a:lnTo>
                    <a:pt x="1756268" y="0"/>
                  </a:lnTo>
                  <a:cubicBezTo>
                    <a:pt x="1787935" y="0"/>
                    <a:pt x="1813607" y="25672"/>
                    <a:pt x="1813607" y="57339"/>
                  </a:cubicBezTo>
                  <a:lnTo>
                    <a:pt x="1813607" y="1277438"/>
                  </a:lnTo>
                  <a:cubicBezTo>
                    <a:pt x="1813607" y="1309105"/>
                    <a:pt x="1787935" y="1334776"/>
                    <a:pt x="1756268" y="1334776"/>
                  </a:cubicBezTo>
                  <a:lnTo>
                    <a:pt x="57339" y="1334776"/>
                  </a:lnTo>
                  <a:cubicBezTo>
                    <a:pt x="42132" y="1334776"/>
                    <a:pt x="27547" y="1328735"/>
                    <a:pt x="16794" y="1317982"/>
                  </a:cubicBezTo>
                  <a:cubicBezTo>
                    <a:pt x="6041" y="1307229"/>
                    <a:pt x="0" y="1292645"/>
                    <a:pt x="0" y="1277438"/>
                  </a:cubicBezTo>
                  <a:lnTo>
                    <a:pt x="0" y="57339"/>
                  </a:lnTo>
                  <a:cubicBezTo>
                    <a:pt x="0" y="25672"/>
                    <a:pt x="25672" y="0"/>
                    <a:pt x="57339" y="0"/>
                  </a:cubicBezTo>
                  <a:close/>
                </a:path>
              </a:pathLst>
            </a:custGeom>
            <a:solidFill>
              <a:srgbClr val="E9C0B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813607" cy="1382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494675" y="4211646"/>
            <a:ext cx="2159232" cy="2159232"/>
          </a:xfrm>
          <a:custGeom>
            <a:avLst/>
            <a:gdLst/>
            <a:ahLst/>
            <a:cxnLst/>
            <a:rect r="r" b="b" t="t" l="l"/>
            <a:pathLst>
              <a:path h="2159232" w="2159232">
                <a:moveTo>
                  <a:pt x="0" y="0"/>
                </a:moveTo>
                <a:lnTo>
                  <a:pt x="2159232" y="0"/>
                </a:lnTo>
                <a:lnTo>
                  <a:pt x="2159232" y="2159232"/>
                </a:lnTo>
                <a:lnTo>
                  <a:pt x="0" y="215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76275"/>
            <a:ext cx="10187107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Goals and 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4710" y="4523663"/>
            <a:ext cx="4462307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esign &amp; optimize cost-effective HRES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651185" y="2911792"/>
            <a:ext cx="6581039" cy="544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Assess feasibility in remote areas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Model PV, wind, biomass, battery systems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Use HOA for optimal sizing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Minimize cost, ensure reliability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Analyze social &amp; environmental impact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5980670"/>
            <a:ext cx="831172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Primary 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02010" y="7969249"/>
            <a:ext cx="367938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Secondary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Objective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828675"/>
            <a:ext cx="10792777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Hippopotamus Optimization Algorithm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67239" y="3612242"/>
            <a:ext cx="2334794" cy="1468522"/>
            <a:chOff x="0" y="0"/>
            <a:chExt cx="646133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6133" cy="406400"/>
            </a:xfrm>
            <a:custGeom>
              <a:avLst/>
              <a:gdLst/>
              <a:ahLst/>
              <a:cxnLst/>
              <a:rect r="r" b="b" t="t" l="l"/>
              <a:pathLst>
                <a:path h="406400" w="646133">
                  <a:moveTo>
                    <a:pt x="0" y="0"/>
                  </a:moveTo>
                  <a:lnTo>
                    <a:pt x="646133" y="0"/>
                  </a:lnTo>
                  <a:lnTo>
                    <a:pt x="64613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3146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646133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67239" y="3692680"/>
            <a:ext cx="2334794" cy="118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235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Load Demand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6040" y="6505179"/>
            <a:ext cx="2497192" cy="1482293"/>
            <a:chOff x="0" y="0"/>
            <a:chExt cx="691075" cy="4102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1075" cy="410211"/>
            </a:xfrm>
            <a:custGeom>
              <a:avLst/>
              <a:gdLst/>
              <a:ahLst/>
              <a:cxnLst/>
              <a:rect r="r" b="b" t="t" l="l"/>
              <a:pathLst>
                <a:path h="410211" w="691075">
                  <a:moveTo>
                    <a:pt x="0" y="0"/>
                  </a:moveTo>
                  <a:lnTo>
                    <a:pt x="691075" y="0"/>
                  </a:lnTo>
                  <a:lnTo>
                    <a:pt x="691075" y="410211"/>
                  </a:lnTo>
                  <a:lnTo>
                    <a:pt x="0" y="410211"/>
                  </a:lnTo>
                  <a:close/>
                </a:path>
              </a:pathLst>
            </a:custGeom>
            <a:solidFill>
              <a:srgbClr val="FFBD5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691075" cy="486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86040" y="6585618"/>
            <a:ext cx="2497192" cy="118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2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Component Costs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924603" y="4782011"/>
            <a:ext cx="3378781" cy="2025315"/>
            <a:chOff x="0" y="0"/>
            <a:chExt cx="935047" cy="5604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5047" cy="560487"/>
            </a:xfrm>
            <a:custGeom>
              <a:avLst/>
              <a:gdLst/>
              <a:ahLst/>
              <a:cxnLst/>
              <a:rect r="r" b="b" t="t" l="l"/>
              <a:pathLst>
                <a:path h="560487" w="935047">
                  <a:moveTo>
                    <a:pt x="0" y="0"/>
                  </a:moveTo>
                  <a:lnTo>
                    <a:pt x="935047" y="0"/>
                  </a:lnTo>
                  <a:lnTo>
                    <a:pt x="935047" y="560487"/>
                  </a:lnTo>
                  <a:lnTo>
                    <a:pt x="0" y="560487"/>
                  </a:lnTo>
                  <a:close/>
                </a:path>
              </a:pathLst>
            </a:custGeom>
            <a:solidFill>
              <a:srgbClr val="E2A9F1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935047" cy="636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133400" y="5127549"/>
            <a:ext cx="2961186" cy="118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2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Hippopotamus</a:t>
            </a:r>
          </a:p>
          <a:p>
            <a:pPr algn="ctr">
              <a:lnSpc>
                <a:spcPts val="4530"/>
              </a:lnSpc>
            </a:pPr>
            <a:r>
              <a:rPr lang="en-US" sz="32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Algorithm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028201" y="4782011"/>
            <a:ext cx="4009932" cy="2180370"/>
            <a:chOff x="0" y="0"/>
            <a:chExt cx="1109712" cy="6033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9712" cy="603397"/>
            </a:xfrm>
            <a:custGeom>
              <a:avLst/>
              <a:gdLst/>
              <a:ahLst/>
              <a:cxnLst/>
              <a:rect r="r" b="b" t="t" l="l"/>
              <a:pathLst>
                <a:path h="603397" w="1109712">
                  <a:moveTo>
                    <a:pt x="0" y="0"/>
                  </a:moveTo>
                  <a:lnTo>
                    <a:pt x="1109712" y="0"/>
                  </a:lnTo>
                  <a:lnTo>
                    <a:pt x="1109712" y="603397"/>
                  </a:lnTo>
                  <a:lnTo>
                    <a:pt x="0" y="603397"/>
                  </a:lnTo>
                  <a:close/>
                </a:path>
              </a:pathLst>
            </a:custGeom>
            <a:solidFill>
              <a:srgbClr val="5CE1E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109712" cy="67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222239" y="4932827"/>
            <a:ext cx="3621855" cy="175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2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Optimal Sizes of PV, Wind, Biomass &amp; Battery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783981" y="4938633"/>
            <a:ext cx="3517979" cy="2052306"/>
            <a:chOff x="0" y="0"/>
            <a:chExt cx="973568" cy="5679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73568" cy="567957"/>
            </a:xfrm>
            <a:custGeom>
              <a:avLst/>
              <a:gdLst/>
              <a:ahLst/>
              <a:cxnLst/>
              <a:rect r="r" b="b" t="t" l="l"/>
              <a:pathLst>
                <a:path h="567957" w="973568">
                  <a:moveTo>
                    <a:pt x="0" y="0"/>
                  </a:moveTo>
                  <a:lnTo>
                    <a:pt x="973568" y="0"/>
                  </a:lnTo>
                  <a:lnTo>
                    <a:pt x="973568" y="567957"/>
                  </a:lnTo>
                  <a:lnTo>
                    <a:pt x="0" y="567957"/>
                  </a:lnTo>
                  <a:close/>
                </a:path>
              </a:pathLst>
            </a:custGeom>
            <a:solidFill>
              <a:srgbClr val="C1FF7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973568" cy="64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783981" y="5093404"/>
            <a:ext cx="3517979" cy="175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23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Minimize Cost &amp; Ensure Reliable Power Supply</a:t>
            </a:r>
          </a:p>
        </p:txBody>
      </p:sp>
      <p:sp>
        <p:nvSpPr>
          <p:cNvPr name="AutoShape 25" id="25"/>
          <p:cNvSpPr/>
          <p:nvPr/>
        </p:nvSpPr>
        <p:spPr>
          <a:xfrm>
            <a:off x="3402033" y="4328373"/>
            <a:ext cx="2977311" cy="181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>
            <a:off x="6379344" y="4328373"/>
            <a:ext cx="0" cy="4536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V="true">
            <a:off x="6397474" y="6843195"/>
            <a:ext cx="0" cy="4536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3483264" y="7296833"/>
            <a:ext cx="2943396" cy="51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8303384" y="5883953"/>
            <a:ext cx="63213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13038133" y="5964786"/>
            <a:ext cx="63213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1" id="31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82914" y="4006278"/>
            <a:ext cx="5562480" cy="1241298"/>
            <a:chOff x="0" y="0"/>
            <a:chExt cx="1465015" cy="3269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5015" cy="326926"/>
            </a:xfrm>
            <a:custGeom>
              <a:avLst/>
              <a:gdLst/>
              <a:ahLst/>
              <a:cxnLst/>
              <a:rect r="r" b="b" t="t" l="l"/>
              <a:pathLst>
                <a:path h="326926" w="1465015">
                  <a:moveTo>
                    <a:pt x="70982" y="0"/>
                  </a:moveTo>
                  <a:lnTo>
                    <a:pt x="1394033" y="0"/>
                  </a:lnTo>
                  <a:cubicBezTo>
                    <a:pt x="1433235" y="0"/>
                    <a:pt x="1465015" y="31780"/>
                    <a:pt x="1465015" y="70982"/>
                  </a:cubicBezTo>
                  <a:lnTo>
                    <a:pt x="1465015" y="255944"/>
                  </a:lnTo>
                  <a:cubicBezTo>
                    <a:pt x="1465015" y="295146"/>
                    <a:pt x="1433235" y="326926"/>
                    <a:pt x="1394033" y="326926"/>
                  </a:cubicBezTo>
                  <a:lnTo>
                    <a:pt x="70982" y="326926"/>
                  </a:lnTo>
                  <a:cubicBezTo>
                    <a:pt x="52157" y="326926"/>
                    <a:pt x="34102" y="319448"/>
                    <a:pt x="20790" y="306136"/>
                  </a:cubicBezTo>
                  <a:cubicBezTo>
                    <a:pt x="7478" y="292824"/>
                    <a:pt x="0" y="274770"/>
                    <a:pt x="0" y="255944"/>
                  </a:cubicBezTo>
                  <a:lnTo>
                    <a:pt x="0" y="70982"/>
                  </a:lnTo>
                  <a:cubicBezTo>
                    <a:pt x="0" y="31780"/>
                    <a:pt x="31780" y="0"/>
                    <a:pt x="70982" y="0"/>
                  </a:cubicBez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65015" cy="374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Chowdhury et al. (2012): Proposed hybrid PV-wind-biogas system for rural areas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17844" y="4006278"/>
            <a:ext cx="5010749" cy="1241298"/>
            <a:chOff x="0" y="0"/>
            <a:chExt cx="1319703" cy="3269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9703" cy="326926"/>
            </a:xfrm>
            <a:custGeom>
              <a:avLst/>
              <a:gdLst/>
              <a:ahLst/>
              <a:cxnLst/>
              <a:rect r="r" b="b" t="t" l="l"/>
              <a:pathLst>
                <a:path h="326926" w="1319703">
                  <a:moveTo>
                    <a:pt x="78798" y="0"/>
                  </a:moveTo>
                  <a:lnTo>
                    <a:pt x="1240905" y="0"/>
                  </a:lnTo>
                  <a:cubicBezTo>
                    <a:pt x="1284424" y="0"/>
                    <a:pt x="1319703" y="35279"/>
                    <a:pt x="1319703" y="78798"/>
                  </a:cubicBezTo>
                  <a:lnTo>
                    <a:pt x="1319703" y="248128"/>
                  </a:lnTo>
                  <a:cubicBezTo>
                    <a:pt x="1319703" y="291647"/>
                    <a:pt x="1284424" y="326926"/>
                    <a:pt x="1240905" y="326926"/>
                  </a:cubicBezTo>
                  <a:lnTo>
                    <a:pt x="78798" y="326926"/>
                  </a:lnTo>
                  <a:cubicBezTo>
                    <a:pt x="57900" y="326926"/>
                    <a:pt x="37857" y="318624"/>
                    <a:pt x="23079" y="303847"/>
                  </a:cubicBezTo>
                  <a:cubicBezTo>
                    <a:pt x="8302" y="289069"/>
                    <a:pt x="0" y="269027"/>
                    <a:pt x="0" y="248128"/>
                  </a:cubicBezTo>
                  <a:lnTo>
                    <a:pt x="0" y="78798"/>
                  </a:lnTo>
                  <a:cubicBezTo>
                    <a:pt x="0" y="35279"/>
                    <a:pt x="35279" y="0"/>
                    <a:pt x="78798" y="0"/>
                  </a:cubicBez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19703" cy="374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Amiri et al. (2024): Introduced Hippopotamus Optimization Algorithm for engineering design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676275"/>
            <a:ext cx="8587621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Literature Review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39185" y="5140071"/>
            <a:ext cx="44993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[1]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8249" y="5140071"/>
            <a:ext cx="44993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[2]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966473" y="7737659"/>
            <a:ext cx="5562480" cy="1241298"/>
            <a:chOff x="0" y="0"/>
            <a:chExt cx="1465015" cy="3269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65015" cy="326926"/>
            </a:xfrm>
            <a:custGeom>
              <a:avLst/>
              <a:gdLst/>
              <a:ahLst/>
              <a:cxnLst/>
              <a:rect r="r" b="b" t="t" l="l"/>
              <a:pathLst>
                <a:path h="326926" w="1465015">
                  <a:moveTo>
                    <a:pt x="70982" y="0"/>
                  </a:moveTo>
                  <a:lnTo>
                    <a:pt x="1394033" y="0"/>
                  </a:lnTo>
                  <a:cubicBezTo>
                    <a:pt x="1433235" y="0"/>
                    <a:pt x="1465015" y="31780"/>
                    <a:pt x="1465015" y="70982"/>
                  </a:cubicBezTo>
                  <a:lnTo>
                    <a:pt x="1465015" y="255944"/>
                  </a:lnTo>
                  <a:cubicBezTo>
                    <a:pt x="1465015" y="295146"/>
                    <a:pt x="1433235" y="326926"/>
                    <a:pt x="1394033" y="326926"/>
                  </a:cubicBezTo>
                  <a:lnTo>
                    <a:pt x="70982" y="326926"/>
                  </a:lnTo>
                  <a:cubicBezTo>
                    <a:pt x="52157" y="326926"/>
                    <a:pt x="34102" y="319448"/>
                    <a:pt x="20790" y="306136"/>
                  </a:cubicBezTo>
                  <a:cubicBezTo>
                    <a:pt x="7478" y="292824"/>
                    <a:pt x="0" y="274770"/>
                    <a:pt x="0" y="255944"/>
                  </a:cubicBezTo>
                  <a:lnTo>
                    <a:pt x="0" y="70982"/>
                  </a:lnTo>
                  <a:cubicBezTo>
                    <a:pt x="0" y="31780"/>
                    <a:pt x="31780" y="0"/>
                    <a:pt x="70982" y="0"/>
                  </a:cubicBez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465015" cy="374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Ullah et al. (2012): Grid-connected hybrid system model for energy resilience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522744" y="8845607"/>
            <a:ext cx="44993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[3]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092027" y="7685113"/>
            <a:ext cx="5229501" cy="1346390"/>
            <a:chOff x="0" y="0"/>
            <a:chExt cx="1377317" cy="3546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77317" cy="354605"/>
            </a:xfrm>
            <a:custGeom>
              <a:avLst/>
              <a:gdLst/>
              <a:ahLst/>
              <a:cxnLst/>
              <a:rect r="r" b="b" t="t" l="l"/>
              <a:pathLst>
                <a:path h="354605" w="1377317">
                  <a:moveTo>
                    <a:pt x="75502" y="0"/>
                  </a:moveTo>
                  <a:lnTo>
                    <a:pt x="1301815" y="0"/>
                  </a:lnTo>
                  <a:cubicBezTo>
                    <a:pt x="1343514" y="0"/>
                    <a:pt x="1377317" y="33803"/>
                    <a:pt x="1377317" y="75502"/>
                  </a:cubicBezTo>
                  <a:lnTo>
                    <a:pt x="1377317" y="279103"/>
                  </a:lnTo>
                  <a:cubicBezTo>
                    <a:pt x="1377317" y="320801"/>
                    <a:pt x="1343514" y="354605"/>
                    <a:pt x="1301815" y="354605"/>
                  </a:cubicBezTo>
                  <a:lnTo>
                    <a:pt x="75502" y="354605"/>
                  </a:lnTo>
                  <a:cubicBezTo>
                    <a:pt x="33803" y="354605"/>
                    <a:pt x="0" y="320801"/>
                    <a:pt x="0" y="279103"/>
                  </a:cubicBezTo>
                  <a:lnTo>
                    <a:pt x="0" y="75502"/>
                  </a:lnTo>
                  <a:cubicBezTo>
                    <a:pt x="0" y="33803"/>
                    <a:pt x="33803" y="0"/>
                    <a:pt x="75502" y="0"/>
                  </a:cubicBez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377317" cy="402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Halder et al. (2015): Quantified biomass-to-electricity potential of 373 TWh/year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481808" y="8926728"/>
            <a:ext cx="44993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[4]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4244" y="2792971"/>
            <a:ext cx="6237000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Title</a:t>
            </a: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Present</a:t>
            </a: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scenario of renewable energy in Bangladesh and a proposed hybrid system to minimize power crisis in remote areas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63308" y="2792971"/>
            <a:ext cx="6237000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Title</a:t>
            </a: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Hippopotamus optimiz</a:t>
            </a: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ation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algorithm: a novel nature‑inspired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optimization algorithm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9213" y="6524304"/>
            <a:ext cx="6237000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Title</a:t>
            </a: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Current</a:t>
            </a: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Status of Renewable Energy Sector in Bangladesh and a Proposed Grid Connected Hybrid Renewable Energy System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13247" y="6876729"/>
            <a:ext cx="4669879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Title</a:t>
            </a: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Energy</a:t>
            </a:r>
            <a:r>
              <a:rPr lang="en-US" sz="2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scarcity and potential of renewable energy in Bangladesh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7300" y="547688"/>
            <a:ext cx="15773400" cy="1988550"/>
            <a:chOff x="0" y="0"/>
            <a:chExt cx="21031200" cy="2651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400"/>
            </a:xfrm>
            <a:custGeom>
              <a:avLst/>
              <a:gdLst/>
              <a:ahLst/>
              <a:cxnLst/>
              <a:rect r="r" b="b" t="t" l="l"/>
              <a:pathLst>
                <a:path h="26514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400"/>
                  </a:lnTo>
                  <a:lnTo>
                    <a:pt x="0" y="2651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1031200" cy="2708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87676" y="3378158"/>
            <a:ext cx="2443367" cy="1132192"/>
            <a:chOff x="0" y="0"/>
            <a:chExt cx="643521" cy="2981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3521" cy="298191"/>
            </a:xfrm>
            <a:custGeom>
              <a:avLst/>
              <a:gdLst/>
              <a:ahLst/>
              <a:cxnLst/>
              <a:rect r="r" b="b" t="t" l="l"/>
              <a:pathLst>
                <a:path h="298191" w="643521">
                  <a:moveTo>
                    <a:pt x="0" y="0"/>
                  </a:moveTo>
                  <a:lnTo>
                    <a:pt x="643521" y="0"/>
                  </a:lnTo>
                  <a:lnTo>
                    <a:pt x="643521" y="298191"/>
                  </a:lnTo>
                  <a:lnTo>
                    <a:pt x="0" y="298191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43521" cy="345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20" y="1024629"/>
            <a:ext cx="11762184" cy="140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9"/>
              </a:lnSpc>
            </a:pPr>
            <a:r>
              <a:rPr lang="en-US" sz="734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System</a:t>
            </a:r>
            <a:r>
              <a:rPr lang="en-US" sz="734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Optimization Strategy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7721" y="4523999"/>
            <a:ext cx="4970446" cy="485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Position Up</a:t>
            </a:r>
            <a:r>
              <a:rPr lang="en-US" sz="24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dating in Rivers/Ponds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(Exploration Phase):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Hippos move within their territory to explore the solution space.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best-performing hippo leads the movement.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Distinct models for male, female, and immature hippos ensure diverse exploration.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701235" y="4523999"/>
            <a:ext cx="4885525" cy="353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Defensive Str</a:t>
            </a:r>
            <a:r>
              <a:rPr lang="en-US" sz="24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ategies Against Predators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(Exploration Phase):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Hippos coordinate defensive actions to escape poor solutions.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elps avoid local optima and enhances exploration.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914086" y="4523999"/>
            <a:ext cx="5345214" cy="441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24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Evasion Me</a:t>
            </a:r>
            <a:r>
              <a:rPr lang="en-US" sz="24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thods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(Exploitation Phase):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Hippos make quick, localized movements to exploit optimal solutions.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Focus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es on refining and improving the best-found positions.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13560" y="3502627"/>
            <a:ext cx="419160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Phase-1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598998" y="3378158"/>
            <a:ext cx="2443367" cy="1132192"/>
            <a:chOff x="0" y="0"/>
            <a:chExt cx="643521" cy="2981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3521" cy="298191"/>
            </a:xfrm>
            <a:custGeom>
              <a:avLst/>
              <a:gdLst/>
              <a:ahLst/>
              <a:cxnLst/>
              <a:rect r="r" b="b" t="t" l="l"/>
              <a:pathLst>
                <a:path h="298191" w="643521">
                  <a:moveTo>
                    <a:pt x="0" y="0"/>
                  </a:moveTo>
                  <a:lnTo>
                    <a:pt x="643521" y="0"/>
                  </a:lnTo>
                  <a:lnTo>
                    <a:pt x="643521" y="298191"/>
                  </a:lnTo>
                  <a:lnTo>
                    <a:pt x="0" y="298191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43521" cy="345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724882" y="3502627"/>
            <a:ext cx="419160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Phase-2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914549" y="3378158"/>
            <a:ext cx="2443367" cy="1132192"/>
            <a:chOff x="0" y="0"/>
            <a:chExt cx="643521" cy="2981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3521" cy="298191"/>
            </a:xfrm>
            <a:custGeom>
              <a:avLst/>
              <a:gdLst/>
              <a:ahLst/>
              <a:cxnLst/>
              <a:rect r="r" b="b" t="t" l="l"/>
              <a:pathLst>
                <a:path h="298191" w="643521">
                  <a:moveTo>
                    <a:pt x="0" y="0"/>
                  </a:moveTo>
                  <a:lnTo>
                    <a:pt x="643521" y="0"/>
                  </a:lnTo>
                  <a:lnTo>
                    <a:pt x="643521" y="298191"/>
                  </a:lnTo>
                  <a:lnTo>
                    <a:pt x="0" y="298191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43521" cy="345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040432" y="3502627"/>
            <a:ext cx="419160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Phase-3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712135" y="9789447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7300" y="547688"/>
            <a:ext cx="15773400" cy="1988550"/>
            <a:chOff x="0" y="0"/>
            <a:chExt cx="21031200" cy="2651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400"/>
            </a:xfrm>
            <a:custGeom>
              <a:avLst/>
              <a:gdLst/>
              <a:ahLst/>
              <a:cxnLst/>
              <a:rect r="r" b="b" t="t" l="l"/>
              <a:pathLst>
                <a:path h="26514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400"/>
                  </a:lnTo>
                  <a:lnTo>
                    <a:pt x="0" y="2651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43998" y="2653709"/>
            <a:ext cx="7202636" cy="5987191"/>
          </a:xfrm>
          <a:custGeom>
            <a:avLst/>
            <a:gdLst/>
            <a:ahLst/>
            <a:cxnLst/>
            <a:rect r="r" b="b" t="t" l="l"/>
            <a:pathLst>
              <a:path h="5987191" w="7202636">
                <a:moveTo>
                  <a:pt x="0" y="0"/>
                </a:moveTo>
                <a:lnTo>
                  <a:pt x="7202636" y="0"/>
                </a:lnTo>
                <a:lnTo>
                  <a:pt x="7202636" y="5987191"/>
                </a:lnTo>
                <a:lnTo>
                  <a:pt x="0" y="598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158626"/>
            <a:ext cx="7806001" cy="5596575"/>
          </a:xfrm>
          <a:custGeom>
            <a:avLst/>
            <a:gdLst/>
            <a:ahLst/>
            <a:cxnLst/>
            <a:rect r="r" b="b" t="t" l="l"/>
            <a:pathLst>
              <a:path h="5596575" w="7806001">
                <a:moveTo>
                  <a:pt x="0" y="0"/>
                </a:moveTo>
                <a:lnTo>
                  <a:pt x="7806001" y="0"/>
                </a:lnTo>
                <a:lnTo>
                  <a:pt x="7806001" y="5596574"/>
                </a:lnTo>
                <a:lnTo>
                  <a:pt x="0" y="5596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559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36008"/>
            <a:ext cx="6158100" cy="10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5"/>
              </a:lnSpc>
            </a:pPr>
            <a:r>
              <a:rPr lang="en-US" sz="5353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Visual Representation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3998" y="8669475"/>
            <a:ext cx="7202636" cy="42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2: Defensive</a:t>
            </a:r>
            <a:r>
              <a:rPr lang="en-US" b="true" sz="2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Strategies Against Predators (Exploration)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7300" y="547688"/>
            <a:ext cx="15773400" cy="1988550"/>
            <a:chOff x="0" y="0"/>
            <a:chExt cx="21031200" cy="2651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400"/>
            </a:xfrm>
            <a:custGeom>
              <a:avLst/>
              <a:gdLst/>
              <a:ahLst/>
              <a:cxnLst/>
              <a:rect r="r" b="b" t="t" l="l"/>
              <a:pathLst>
                <a:path h="26514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400"/>
                  </a:lnTo>
                  <a:lnTo>
                    <a:pt x="0" y="2651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081315" y="2350838"/>
            <a:ext cx="8125370" cy="5448276"/>
          </a:xfrm>
          <a:custGeom>
            <a:avLst/>
            <a:gdLst/>
            <a:ahLst/>
            <a:cxnLst/>
            <a:rect r="r" b="b" t="t" l="l"/>
            <a:pathLst>
              <a:path h="5448276" w="8125370">
                <a:moveTo>
                  <a:pt x="0" y="0"/>
                </a:moveTo>
                <a:lnTo>
                  <a:pt x="8125370" y="0"/>
                </a:lnTo>
                <a:lnTo>
                  <a:pt x="8125370" y="5448276"/>
                </a:lnTo>
                <a:lnTo>
                  <a:pt x="0" y="544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59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28675"/>
            <a:ext cx="8409097" cy="10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5"/>
              </a:lnSpc>
            </a:pPr>
            <a:r>
              <a:rPr lang="en-US" sz="5353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Visual Representation (Cont.)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8976" y="7665764"/>
            <a:ext cx="701004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3: Evasion Method (Exploitation)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7300" y="547688"/>
            <a:ext cx="15773400" cy="1988550"/>
            <a:chOff x="0" y="0"/>
            <a:chExt cx="21031200" cy="2651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400"/>
            </a:xfrm>
            <a:custGeom>
              <a:avLst/>
              <a:gdLst/>
              <a:ahLst/>
              <a:cxnLst/>
              <a:rect r="r" b="b" t="t" l="l"/>
              <a:pathLst>
                <a:path h="26514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400"/>
                  </a:lnTo>
                  <a:lnTo>
                    <a:pt x="0" y="2651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14835" y="2810592"/>
            <a:ext cx="2332907" cy="2332907"/>
          </a:xfrm>
          <a:custGeom>
            <a:avLst/>
            <a:gdLst/>
            <a:ahLst/>
            <a:cxnLst/>
            <a:rect r="r" b="b" t="t" l="l"/>
            <a:pathLst>
              <a:path h="2332907" w="2332907">
                <a:moveTo>
                  <a:pt x="0" y="0"/>
                </a:moveTo>
                <a:lnTo>
                  <a:pt x="2332907" y="0"/>
                </a:lnTo>
                <a:lnTo>
                  <a:pt x="2332907" y="2332906"/>
                </a:lnTo>
                <a:lnTo>
                  <a:pt x="0" y="2332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24563" y="3104627"/>
            <a:ext cx="2038873" cy="2038873"/>
          </a:xfrm>
          <a:custGeom>
            <a:avLst/>
            <a:gdLst/>
            <a:ahLst/>
            <a:cxnLst/>
            <a:rect r="r" b="b" t="t" l="l"/>
            <a:pathLst>
              <a:path h="2038873" w="2038873">
                <a:moveTo>
                  <a:pt x="0" y="0"/>
                </a:moveTo>
                <a:lnTo>
                  <a:pt x="2038874" y="0"/>
                </a:lnTo>
                <a:lnTo>
                  <a:pt x="2038874" y="2038873"/>
                </a:lnTo>
                <a:lnTo>
                  <a:pt x="0" y="2038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40062" y="3140579"/>
            <a:ext cx="2002921" cy="2002921"/>
          </a:xfrm>
          <a:custGeom>
            <a:avLst/>
            <a:gdLst/>
            <a:ahLst/>
            <a:cxnLst/>
            <a:rect r="r" b="b" t="t" l="l"/>
            <a:pathLst>
              <a:path h="2002921" w="2002921">
                <a:moveTo>
                  <a:pt x="0" y="0"/>
                </a:moveTo>
                <a:lnTo>
                  <a:pt x="2002921" y="0"/>
                </a:lnTo>
                <a:lnTo>
                  <a:pt x="2002921" y="2002921"/>
                </a:lnTo>
                <a:lnTo>
                  <a:pt x="0" y="2002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4882" y="1024629"/>
            <a:ext cx="11269861" cy="140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9"/>
              </a:lnSpc>
            </a:pPr>
            <a:r>
              <a:rPr lang="en-US" sz="734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Performance and Application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7012" y="4943475"/>
            <a:ext cx="1348553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Goal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7417" y="4943475"/>
            <a:ext cx="2613167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Strengths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35969" y="4943475"/>
            <a:ext cx="3811106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Modifications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2793" y="6116320"/>
            <a:ext cx="6340301" cy="22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Fin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 the 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optimal solution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by improving candidate solutions (hippopotamus population).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Similar to 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PSO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and 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GWO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285382" y="6116320"/>
            <a:ext cx="5717235" cy="22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Balances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exploration 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and 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exploitation 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effectively.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Outperforms other algorithms in 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performance 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and 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stability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295462" y="6116320"/>
            <a:ext cx="5559328" cy="22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Varian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ts like 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MHO 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and 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IHO 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enhance performance.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Incorporate 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chaotic maps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and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adaptive mechanisms.</a:t>
            </a:r>
          </a:p>
          <a:p>
            <a:pPr algn="l">
              <a:lnSpc>
                <a:spcPts val="3499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292508" y="2484048"/>
            <a:ext cx="9702985" cy="7083179"/>
          </a:xfrm>
          <a:custGeom>
            <a:avLst/>
            <a:gdLst/>
            <a:ahLst/>
            <a:cxnLst/>
            <a:rect r="r" b="b" t="t" l="l"/>
            <a:pathLst>
              <a:path h="7083179" w="9702985">
                <a:moveTo>
                  <a:pt x="0" y="0"/>
                </a:moveTo>
                <a:lnTo>
                  <a:pt x="9702984" y="0"/>
                </a:lnTo>
                <a:lnTo>
                  <a:pt x="9702984" y="7083179"/>
                </a:lnTo>
                <a:lnTo>
                  <a:pt x="0" y="7083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25804"/>
            <a:ext cx="9989144" cy="134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7"/>
              </a:lnSpc>
            </a:pPr>
            <a:r>
              <a:rPr lang="en-US" sz="711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System</a:t>
            </a:r>
            <a:r>
              <a:rPr lang="en-US" sz="711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Overview Diagram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385059"/>
            <a:ext cx="7395567" cy="722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Current Scenario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Accessibility Issues in Remote Areas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Problem Statement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Proposed Solution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Background and Motivation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HOA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Literature Review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HOA Overview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System Overview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Results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Complex Engineering Aspects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Social, Environmental &amp; Ethical Impact</a:t>
            </a:r>
          </a:p>
          <a:p>
            <a:pPr algn="l" marL="676665" indent="-338333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References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7650"/>
            <a:ext cx="8690372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Table of Contents</a:t>
            </a:r>
          </a:p>
        </p:txBody>
      </p:sp>
      <p:sp>
        <p:nvSpPr>
          <p:cNvPr name="AutoShape 6" id="6"/>
          <p:cNvSpPr/>
          <p:nvPr/>
        </p:nvSpPr>
        <p:spPr>
          <a:xfrm>
            <a:off x="5012893" y="2719417"/>
            <a:ext cx="10520754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8289137" y="3311276"/>
            <a:ext cx="724451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5521745" y="3901826"/>
            <a:ext cx="10011902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5521745" y="4413135"/>
            <a:ext cx="10011902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6912146" y="4927485"/>
            <a:ext cx="8621501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2992903" y="5518035"/>
            <a:ext cx="12540744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5012893" y="6064598"/>
            <a:ext cx="10520754" cy="4398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4840640" y="6619286"/>
            <a:ext cx="1069300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4840640" y="7162211"/>
            <a:ext cx="1069300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3232677" y="7730952"/>
            <a:ext cx="1230097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8637316" y="8857661"/>
            <a:ext cx="6896331" cy="1083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7116084" y="8261594"/>
            <a:ext cx="8417563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5729016" y="3541255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29016" y="4052564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29016" y="4566914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29016" y="5157464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729016" y="6268177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13-16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729016" y="8962436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649046" y="5946660"/>
            <a:ext cx="1379140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2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5729016" y="5699435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729016" y="8507930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39-41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729016" y="7370382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24-34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729016" y="7901023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35-38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649046" y="2595592"/>
            <a:ext cx="1379140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2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5729016" y="2385059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729016" y="2950705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5-6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881416" y="8886236"/>
            <a:ext cx="1379140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2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5729016" y="6836918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17-23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1871344"/>
            <a:ext cx="9072325" cy="59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766" indent="-337883" lvl="1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Introduction</a:t>
            </a:r>
          </a:p>
        </p:txBody>
      </p:sp>
      <p:sp>
        <p:nvSpPr>
          <p:cNvPr name="AutoShape 35" id="35"/>
          <p:cNvSpPr/>
          <p:nvPr/>
        </p:nvSpPr>
        <p:spPr>
          <a:xfrm>
            <a:off x="4458695" y="2212593"/>
            <a:ext cx="11074952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36" id="36"/>
          <p:cNvSpPr txBox="true"/>
          <p:nvPr/>
        </p:nvSpPr>
        <p:spPr>
          <a:xfrm rot="0">
            <a:off x="15729016" y="1873468"/>
            <a:ext cx="1379140" cy="59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</a:t>
            </a:r>
          </a:p>
        </p:txBody>
      </p:sp>
      <p:sp>
        <p:nvSpPr>
          <p:cNvPr name="AutoShape 37" id="37"/>
          <p:cNvSpPr/>
          <p:nvPr/>
        </p:nvSpPr>
        <p:spPr>
          <a:xfrm flipV="true">
            <a:off x="3752874" y="9354275"/>
            <a:ext cx="11780765" cy="542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850153" y="2283873"/>
            <a:ext cx="4495241" cy="2859627"/>
          </a:xfrm>
          <a:custGeom>
            <a:avLst/>
            <a:gdLst/>
            <a:ahLst/>
            <a:cxnLst/>
            <a:rect r="r" b="b" t="t" l="l"/>
            <a:pathLst>
              <a:path h="2859627" w="4495241">
                <a:moveTo>
                  <a:pt x="0" y="0"/>
                </a:moveTo>
                <a:lnTo>
                  <a:pt x="4495241" y="0"/>
                </a:lnTo>
                <a:lnTo>
                  <a:pt x="4495241" y="2859627"/>
                </a:lnTo>
                <a:lnTo>
                  <a:pt x="0" y="2859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14" t="0" r="-1361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45342" y="5942097"/>
            <a:ext cx="4071658" cy="3038475"/>
          </a:xfrm>
          <a:custGeom>
            <a:avLst/>
            <a:gdLst/>
            <a:ahLst/>
            <a:cxnLst/>
            <a:rect r="r" b="b" t="t" l="l"/>
            <a:pathLst>
              <a:path h="3038475" w="4071658">
                <a:moveTo>
                  <a:pt x="0" y="0"/>
                </a:moveTo>
                <a:lnTo>
                  <a:pt x="4071658" y="0"/>
                </a:lnTo>
                <a:lnTo>
                  <a:pt x="4071658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58512" y="2283873"/>
            <a:ext cx="4284085" cy="2859627"/>
          </a:xfrm>
          <a:custGeom>
            <a:avLst/>
            <a:gdLst/>
            <a:ahLst/>
            <a:cxnLst/>
            <a:rect r="r" b="b" t="t" l="l"/>
            <a:pathLst>
              <a:path h="2859627" w="4284085">
                <a:moveTo>
                  <a:pt x="0" y="0"/>
                </a:moveTo>
                <a:lnTo>
                  <a:pt x="4284086" y="0"/>
                </a:lnTo>
                <a:lnTo>
                  <a:pt x="4284086" y="2859627"/>
                </a:lnTo>
                <a:lnTo>
                  <a:pt x="0" y="2859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46640" y="5803233"/>
            <a:ext cx="3507830" cy="3316203"/>
          </a:xfrm>
          <a:custGeom>
            <a:avLst/>
            <a:gdLst/>
            <a:ahLst/>
            <a:cxnLst/>
            <a:rect r="r" b="b" t="t" l="l"/>
            <a:pathLst>
              <a:path h="3316203" w="3507830">
                <a:moveTo>
                  <a:pt x="0" y="0"/>
                </a:moveTo>
                <a:lnTo>
                  <a:pt x="3507830" y="0"/>
                </a:lnTo>
                <a:lnTo>
                  <a:pt x="3507830" y="3316203"/>
                </a:lnTo>
                <a:lnTo>
                  <a:pt x="0" y="33162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020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39238" y="4093528"/>
            <a:ext cx="9525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8341" y="828675"/>
            <a:ext cx="8125659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Propose</a:t>
            </a: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 HRES Components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50153" y="5019673"/>
            <a:ext cx="4495241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Solar PV Cell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23338" y="8877617"/>
            <a:ext cx="151566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Windmill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17970" y="5019675"/>
            <a:ext cx="1365171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Biomass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41707" y="8856747"/>
            <a:ext cx="251769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Battery Storage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84587" y="1963009"/>
            <a:ext cx="12995518" cy="7733608"/>
          </a:xfrm>
          <a:custGeom>
            <a:avLst/>
            <a:gdLst/>
            <a:ahLst/>
            <a:cxnLst/>
            <a:rect r="r" b="b" t="t" l="l"/>
            <a:pathLst>
              <a:path h="7733608" w="12995518">
                <a:moveTo>
                  <a:pt x="0" y="0"/>
                </a:moveTo>
                <a:lnTo>
                  <a:pt x="12995518" y="0"/>
                </a:lnTo>
                <a:lnTo>
                  <a:pt x="12995518" y="7733608"/>
                </a:lnTo>
                <a:lnTo>
                  <a:pt x="0" y="7733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87" r="0" b="-198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9960" y="828675"/>
            <a:ext cx="10333196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</a:t>
            </a: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athematical Modeling (PV System)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12603" y="2978857"/>
            <a:ext cx="4162200" cy="58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Where,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V</a:t>
            </a: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oc</a:t>
            </a:r>
            <a:r>
              <a:rPr lang="en-US" sz="240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 =Open Circuit Voltage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I</a:t>
            </a: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sc</a:t>
            </a:r>
            <a:r>
              <a:rPr lang="en-US" sz="240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 </a:t>
            </a:r>
            <a:r>
              <a:rPr lang="en-US" sz="240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= Short Circuit Current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N</a:t>
            </a: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s</a:t>
            </a:r>
            <a:r>
              <a:rPr lang="en-US" sz="240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= Number of PV modules in series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N</a:t>
            </a: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p</a:t>
            </a:r>
            <a:r>
              <a:rPr lang="en-US" sz="240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= Number of PV module in parallel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NCOT</a:t>
            </a:r>
            <a:r>
              <a:rPr lang="en-US" sz="240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=Nominal Cell Operating Temperature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G_Stc</a:t>
            </a:r>
            <a:r>
              <a:rPr lang="en-US" sz="240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= Solar Irradiance at Standard Test Condition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FF</a:t>
            </a:r>
            <a:r>
              <a:rPr lang="en-US" sz="240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= Fill Factor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K</a:t>
            </a: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v</a:t>
            </a:r>
            <a:r>
              <a:rPr lang="en-US" sz="240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=Open Circuit Voltage Temperature Coefficient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K</a:t>
            </a:r>
            <a:r>
              <a:rPr lang="en-US" b="true" sz="2400" i="true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i</a:t>
            </a:r>
            <a:r>
              <a:rPr lang="en-US" sz="240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= Short Circuit Current Temperature Coefficient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2316236"/>
            <a:ext cx="9144000" cy="5217162"/>
          </a:xfrm>
          <a:custGeom>
            <a:avLst/>
            <a:gdLst/>
            <a:ahLst/>
            <a:cxnLst/>
            <a:rect r="r" b="b" t="t" l="l"/>
            <a:pathLst>
              <a:path h="5217162" w="9144000">
                <a:moveTo>
                  <a:pt x="0" y="0"/>
                </a:moveTo>
                <a:lnTo>
                  <a:pt x="9144000" y="0"/>
                </a:lnTo>
                <a:lnTo>
                  <a:pt x="9144000" y="5217161"/>
                </a:lnTo>
                <a:lnTo>
                  <a:pt x="0" y="5217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62" r="-2988" b="-200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771179"/>
            <a:ext cx="9286399" cy="7972313"/>
          </a:xfrm>
          <a:custGeom>
            <a:avLst/>
            <a:gdLst/>
            <a:ahLst/>
            <a:cxnLst/>
            <a:rect r="r" b="b" t="t" l="l"/>
            <a:pathLst>
              <a:path h="7972313" w="9286399">
                <a:moveTo>
                  <a:pt x="0" y="0"/>
                </a:moveTo>
                <a:lnTo>
                  <a:pt x="9286399" y="0"/>
                </a:lnTo>
                <a:lnTo>
                  <a:pt x="9286399" y="7972313"/>
                </a:lnTo>
                <a:lnTo>
                  <a:pt x="0" y="7972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79" t="-509" r="0" b="-50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385" y="815469"/>
            <a:ext cx="11481377" cy="955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5025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</a:t>
            </a:r>
            <a:r>
              <a:rPr lang="en-US" sz="5025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athematical Modeling (Wind &amp; Biomass)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42109" y="1753320"/>
            <a:ext cx="8623588" cy="7955191"/>
          </a:xfrm>
          <a:custGeom>
            <a:avLst/>
            <a:gdLst/>
            <a:ahLst/>
            <a:cxnLst/>
            <a:rect r="r" b="b" t="t" l="l"/>
            <a:pathLst>
              <a:path h="7955191" w="8623588">
                <a:moveTo>
                  <a:pt x="0" y="0"/>
                </a:moveTo>
                <a:lnTo>
                  <a:pt x="8623588" y="0"/>
                </a:lnTo>
                <a:lnTo>
                  <a:pt x="8623588" y="7955192"/>
                </a:lnTo>
                <a:lnTo>
                  <a:pt x="0" y="795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9" t="0" r="-448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65697" y="3285864"/>
            <a:ext cx="8922303" cy="5455119"/>
          </a:xfrm>
          <a:custGeom>
            <a:avLst/>
            <a:gdLst/>
            <a:ahLst/>
            <a:cxnLst/>
            <a:rect r="r" b="b" t="t" l="l"/>
            <a:pathLst>
              <a:path h="5455119" w="8922303">
                <a:moveTo>
                  <a:pt x="0" y="0"/>
                </a:moveTo>
                <a:lnTo>
                  <a:pt x="8922303" y="0"/>
                </a:lnTo>
                <a:lnTo>
                  <a:pt x="8922303" y="5455119"/>
                </a:lnTo>
                <a:lnTo>
                  <a:pt x="0" y="5455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0" t="0" r="-95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28675"/>
            <a:ext cx="8682276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</a:t>
            </a: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attery Storage &amp; Load Profile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08435" y="8636208"/>
            <a:ext cx="3372956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Fig: Hourly Load Profile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3609470"/>
            <a:ext cx="1863626" cy="1863626"/>
          </a:xfrm>
          <a:custGeom>
            <a:avLst/>
            <a:gdLst/>
            <a:ahLst/>
            <a:cxnLst/>
            <a:rect r="r" b="b" t="t" l="l"/>
            <a:pathLst>
              <a:path h="1863626" w="1863626">
                <a:moveTo>
                  <a:pt x="0" y="0"/>
                </a:moveTo>
                <a:lnTo>
                  <a:pt x="1863626" y="0"/>
                </a:lnTo>
                <a:lnTo>
                  <a:pt x="1863626" y="1863626"/>
                </a:lnTo>
                <a:lnTo>
                  <a:pt x="0" y="1863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684" y="6658772"/>
            <a:ext cx="1652509" cy="1652509"/>
          </a:xfrm>
          <a:custGeom>
            <a:avLst/>
            <a:gdLst/>
            <a:ahLst/>
            <a:cxnLst/>
            <a:rect r="r" b="b" t="t" l="l"/>
            <a:pathLst>
              <a:path h="1652509" w="1652509">
                <a:moveTo>
                  <a:pt x="0" y="0"/>
                </a:moveTo>
                <a:lnTo>
                  <a:pt x="1652510" y="0"/>
                </a:lnTo>
                <a:lnTo>
                  <a:pt x="1652510" y="1652510"/>
                </a:lnTo>
                <a:lnTo>
                  <a:pt x="0" y="1652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05916" y="3891682"/>
            <a:ext cx="1234602" cy="1318507"/>
          </a:xfrm>
          <a:custGeom>
            <a:avLst/>
            <a:gdLst/>
            <a:ahLst/>
            <a:cxnLst/>
            <a:rect r="r" b="b" t="t" l="l"/>
            <a:pathLst>
              <a:path h="1318507" w="1234602">
                <a:moveTo>
                  <a:pt x="0" y="0"/>
                </a:moveTo>
                <a:lnTo>
                  <a:pt x="1234602" y="0"/>
                </a:lnTo>
                <a:lnTo>
                  <a:pt x="1234602" y="1318506"/>
                </a:lnTo>
                <a:lnTo>
                  <a:pt x="0" y="1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11493" y="6677038"/>
            <a:ext cx="1229025" cy="1099418"/>
          </a:xfrm>
          <a:custGeom>
            <a:avLst/>
            <a:gdLst/>
            <a:ahLst/>
            <a:cxnLst/>
            <a:rect r="r" b="b" t="t" l="l"/>
            <a:pathLst>
              <a:path h="1099418" w="1229025">
                <a:moveTo>
                  <a:pt x="0" y="0"/>
                </a:moveTo>
                <a:lnTo>
                  <a:pt x="1229025" y="0"/>
                </a:lnTo>
                <a:lnTo>
                  <a:pt x="1229025" y="1099419"/>
                </a:lnTo>
                <a:lnTo>
                  <a:pt x="0" y="1099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76275"/>
            <a:ext cx="11770280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</a:t>
            </a: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 Collection Sources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3194" y="3907679"/>
            <a:ext cx="4938309" cy="452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b="true" sz="3034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Solar Irradiance (W/m²)</a:t>
            </a:r>
          </a:p>
          <a:p>
            <a:pPr algn="l">
              <a:lnSpc>
                <a:spcPts val="2471"/>
              </a:lnSpc>
            </a:pPr>
            <a:r>
              <a:rPr lang="en-US" sz="20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Collected from PVGIS</a:t>
            </a:r>
          </a:p>
          <a:p>
            <a:pPr algn="l">
              <a:lnSpc>
                <a:spcPts val="2471"/>
              </a:lnSpc>
            </a:pPr>
            <a:r>
              <a:rPr lang="en-US" sz="205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Used to estimate daily solar power generation</a:t>
            </a:r>
          </a:p>
          <a:p>
            <a:pPr algn="l">
              <a:lnSpc>
                <a:spcPts val="2471"/>
              </a:lnSpc>
            </a:pPr>
          </a:p>
          <a:p>
            <a:pPr algn="l">
              <a:lnSpc>
                <a:spcPts val="2471"/>
              </a:lnSpc>
            </a:pPr>
          </a:p>
          <a:p>
            <a:pPr algn="l">
              <a:lnSpc>
                <a:spcPts val="2471"/>
              </a:lnSpc>
            </a:pPr>
          </a:p>
          <a:p>
            <a:pPr algn="l">
              <a:lnSpc>
                <a:spcPts val="2471"/>
              </a:lnSpc>
            </a:pPr>
          </a:p>
          <a:p>
            <a:pPr algn="l">
              <a:lnSpc>
                <a:spcPts val="2471"/>
              </a:lnSpc>
            </a:pPr>
          </a:p>
          <a:p>
            <a:pPr algn="l">
              <a:lnSpc>
                <a:spcPts val="2471"/>
              </a:lnSpc>
            </a:pPr>
          </a:p>
          <a:p>
            <a:pPr algn="l">
              <a:lnSpc>
                <a:spcPts val="3641"/>
              </a:lnSpc>
            </a:pPr>
            <a:r>
              <a:rPr lang="en-US" b="true" sz="3034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Wind Speed (m/s)</a:t>
            </a:r>
          </a:p>
          <a:p>
            <a:pPr algn="l">
              <a:lnSpc>
                <a:spcPts val="2471"/>
              </a:lnSpc>
            </a:pPr>
            <a:r>
              <a:rPr lang="en-US" sz="205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Also sourced from PVGIS</a:t>
            </a:r>
          </a:p>
          <a:p>
            <a:pPr algn="l">
              <a:lnSpc>
                <a:spcPts val="2471"/>
              </a:lnSpc>
            </a:pPr>
            <a:r>
              <a:rPr lang="en-US" sz="205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Used to calculate wind turbine power output</a:t>
            </a:r>
          </a:p>
          <a:p>
            <a:pPr algn="l">
              <a:lnSpc>
                <a:spcPts val="364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477082" y="3825007"/>
            <a:ext cx="6782218" cy="448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b="true" sz="3034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Ambient</a:t>
            </a:r>
            <a:r>
              <a:rPr lang="en-US" b="true" sz="3034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Temperature (°C)</a:t>
            </a:r>
          </a:p>
          <a:p>
            <a:pPr algn="l">
              <a:lnSpc>
                <a:spcPts val="2472"/>
              </a:lnSpc>
            </a:pP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Required for computing PV param</a:t>
            </a: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ete</a:t>
            </a: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</a:t>
            </a: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</a:t>
            </a: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l</a:t>
            </a: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</a:t>
            </a: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</a:t>
            </a: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</a:t>
            </a:r>
          </a:p>
          <a:p>
            <a:pPr algn="l">
              <a:lnSpc>
                <a:spcPts val="2472"/>
              </a:lnSpc>
            </a:pPr>
            <a:r>
              <a:rPr lang="en-US" sz="206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Open Circuit Voltage (Voc) and Short Circuit Current (Isc)</a:t>
            </a:r>
          </a:p>
          <a:p>
            <a:pPr algn="l">
              <a:lnSpc>
                <a:spcPts val="2472"/>
              </a:lnSpc>
            </a:pPr>
          </a:p>
          <a:p>
            <a:pPr algn="l">
              <a:lnSpc>
                <a:spcPts val="2472"/>
              </a:lnSpc>
            </a:pPr>
          </a:p>
          <a:p>
            <a:pPr algn="l">
              <a:lnSpc>
                <a:spcPts val="2472"/>
              </a:lnSpc>
            </a:pPr>
          </a:p>
          <a:p>
            <a:pPr algn="l">
              <a:lnSpc>
                <a:spcPts val="2472"/>
              </a:lnSpc>
            </a:pPr>
          </a:p>
          <a:p>
            <a:pPr algn="l">
              <a:lnSpc>
                <a:spcPts val="2472"/>
              </a:lnSpc>
            </a:pPr>
          </a:p>
          <a:p>
            <a:pPr algn="l">
              <a:lnSpc>
                <a:spcPts val="2472"/>
              </a:lnSpc>
            </a:pPr>
          </a:p>
          <a:p>
            <a:pPr algn="l">
              <a:lnSpc>
                <a:spcPts val="3641"/>
              </a:lnSpc>
            </a:pPr>
            <a:r>
              <a:rPr lang="en-US" b="true" sz="3034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</a:t>
            </a:r>
            <a:r>
              <a:rPr lang="en-US" b="true" sz="3034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oad Demand (kWh/day)</a:t>
            </a:r>
          </a:p>
          <a:p>
            <a:pPr algn="l">
              <a:lnSpc>
                <a:spcPts val="2472"/>
              </a:lnSpc>
            </a:pP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Provid</a:t>
            </a: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ed </a:t>
            </a: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by</a:t>
            </a:r>
            <a:r>
              <a:rPr lang="en-US" sz="206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Dohazari 132/33 KV Grid substation</a:t>
            </a:r>
          </a:p>
          <a:p>
            <a:pPr algn="l">
              <a:lnSpc>
                <a:spcPts val="2472"/>
              </a:lnSpc>
            </a:pPr>
            <a:r>
              <a:rPr lang="en-US" sz="2060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Reflects actual energy consumption needs</a:t>
            </a:r>
          </a:p>
          <a:p>
            <a:pPr algn="l">
              <a:lnSpc>
                <a:spcPts val="3641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74178" y="722630"/>
            <a:ext cx="4824149" cy="102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3"/>
              </a:lnSpc>
            </a:pPr>
            <a:r>
              <a:rPr lang="en-US" sz="540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Simul</a:t>
            </a:r>
            <a:r>
              <a:rPr lang="en-US" sz="540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ation Steps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539656" y="2237210"/>
            <a:ext cx="2794409" cy="888917"/>
            <a:chOff x="0" y="0"/>
            <a:chExt cx="961027" cy="3057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1027" cy="305708"/>
            </a:xfrm>
            <a:custGeom>
              <a:avLst/>
              <a:gdLst/>
              <a:ahLst/>
              <a:cxnLst/>
              <a:rect r="r" b="b" t="t" l="l"/>
              <a:pathLst>
                <a:path h="305708" w="961027">
                  <a:moveTo>
                    <a:pt x="0" y="0"/>
                  </a:moveTo>
                  <a:lnTo>
                    <a:pt x="961027" y="0"/>
                  </a:lnTo>
                  <a:lnTo>
                    <a:pt x="961027" y="305708"/>
                  </a:lnTo>
                  <a:lnTo>
                    <a:pt x="0" y="305708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961027" cy="391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39656" y="2132435"/>
            <a:ext cx="2842131" cy="95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Start/Parameter Setup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756377" y="2237210"/>
            <a:ext cx="2794409" cy="888917"/>
            <a:chOff x="0" y="0"/>
            <a:chExt cx="961027" cy="3057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1027" cy="305708"/>
            </a:xfrm>
            <a:custGeom>
              <a:avLst/>
              <a:gdLst/>
              <a:ahLst/>
              <a:cxnLst/>
              <a:rect r="r" b="b" t="t" l="l"/>
              <a:pathLst>
                <a:path h="305708" w="961027">
                  <a:moveTo>
                    <a:pt x="0" y="0"/>
                  </a:moveTo>
                  <a:lnTo>
                    <a:pt x="961027" y="0"/>
                  </a:lnTo>
                  <a:lnTo>
                    <a:pt x="961027" y="305708"/>
                  </a:lnTo>
                  <a:lnTo>
                    <a:pt x="0" y="305708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961027" cy="391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756377" y="2132435"/>
            <a:ext cx="2842131" cy="95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Input Battery Parameters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970526" y="2201258"/>
            <a:ext cx="2893193" cy="1545176"/>
            <a:chOff x="0" y="0"/>
            <a:chExt cx="995000" cy="5314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5000" cy="531402"/>
            </a:xfrm>
            <a:custGeom>
              <a:avLst/>
              <a:gdLst/>
              <a:ahLst/>
              <a:cxnLst/>
              <a:rect r="r" b="b" t="t" l="l"/>
              <a:pathLst>
                <a:path h="531402" w="995000">
                  <a:moveTo>
                    <a:pt x="0" y="0"/>
                  </a:moveTo>
                  <a:lnTo>
                    <a:pt x="995000" y="0"/>
                  </a:lnTo>
                  <a:lnTo>
                    <a:pt x="995000" y="531402"/>
                  </a:lnTo>
                  <a:lnTo>
                    <a:pt x="0" y="531402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995000" cy="61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021587" y="2212812"/>
            <a:ext cx="2842131" cy="141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Input biomass, PV, Wind &amp; Cost Parameter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235736" y="2201258"/>
            <a:ext cx="2893193" cy="1545176"/>
            <a:chOff x="0" y="0"/>
            <a:chExt cx="995000" cy="5314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95000" cy="531402"/>
            </a:xfrm>
            <a:custGeom>
              <a:avLst/>
              <a:gdLst/>
              <a:ahLst/>
              <a:cxnLst/>
              <a:rect r="r" b="b" t="t" l="l"/>
              <a:pathLst>
                <a:path h="531402" w="995000">
                  <a:moveTo>
                    <a:pt x="0" y="0"/>
                  </a:moveTo>
                  <a:lnTo>
                    <a:pt x="995000" y="0"/>
                  </a:lnTo>
                  <a:lnTo>
                    <a:pt x="995000" y="531402"/>
                  </a:lnTo>
                  <a:lnTo>
                    <a:pt x="0" y="531402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995000" cy="61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286798" y="2473390"/>
            <a:ext cx="2842131" cy="95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Load Solar, Wind &amp; Load Profile Data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539656" y="5948814"/>
            <a:ext cx="2893193" cy="1545176"/>
            <a:chOff x="0" y="0"/>
            <a:chExt cx="995000" cy="5314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95000" cy="531402"/>
            </a:xfrm>
            <a:custGeom>
              <a:avLst/>
              <a:gdLst/>
              <a:ahLst/>
              <a:cxnLst/>
              <a:rect r="r" b="b" t="t" l="l"/>
              <a:pathLst>
                <a:path h="531402" w="995000">
                  <a:moveTo>
                    <a:pt x="0" y="0"/>
                  </a:moveTo>
                  <a:lnTo>
                    <a:pt x="995000" y="0"/>
                  </a:lnTo>
                  <a:lnTo>
                    <a:pt x="995000" y="531402"/>
                  </a:lnTo>
                  <a:lnTo>
                    <a:pt x="0" y="531402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995000" cy="61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590717" y="5960369"/>
            <a:ext cx="2842131" cy="141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Compare Generation with Load Demand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5781908" y="5948814"/>
            <a:ext cx="2893193" cy="1545176"/>
            <a:chOff x="0" y="0"/>
            <a:chExt cx="995000" cy="53140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95000" cy="531402"/>
            </a:xfrm>
            <a:custGeom>
              <a:avLst/>
              <a:gdLst/>
              <a:ahLst/>
              <a:cxnLst/>
              <a:rect r="r" b="b" t="t" l="l"/>
              <a:pathLst>
                <a:path h="531402" w="995000">
                  <a:moveTo>
                    <a:pt x="0" y="0"/>
                  </a:moveTo>
                  <a:lnTo>
                    <a:pt x="995000" y="0"/>
                  </a:lnTo>
                  <a:lnTo>
                    <a:pt x="995000" y="531402"/>
                  </a:lnTo>
                  <a:lnTo>
                    <a:pt x="0" y="531402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995000" cy="61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832969" y="5960369"/>
            <a:ext cx="2842131" cy="141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If Generation ≥ Load → Supply Load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986532" y="5967422"/>
            <a:ext cx="2893193" cy="1753460"/>
            <a:chOff x="0" y="0"/>
            <a:chExt cx="995000" cy="60303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95000" cy="603033"/>
            </a:xfrm>
            <a:custGeom>
              <a:avLst/>
              <a:gdLst/>
              <a:ahLst/>
              <a:cxnLst/>
              <a:rect r="r" b="b" t="t" l="l"/>
              <a:pathLst>
                <a:path h="603033" w="995000">
                  <a:moveTo>
                    <a:pt x="0" y="0"/>
                  </a:moveTo>
                  <a:lnTo>
                    <a:pt x="995000" y="0"/>
                  </a:lnTo>
                  <a:lnTo>
                    <a:pt x="995000" y="603033"/>
                  </a:lnTo>
                  <a:lnTo>
                    <a:pt x="0" y="603033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995000" cy="688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059049" y="5844039"/>
            <a:ext cx="2842131" cy="141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Charge Battery (if not full), else Dump Excess Power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302375" y="5986029"/>
            <a:ext cx="2893193" cy="1753460"/>
            <a:chOff x="0" y="0"/>
            <a:chExt cx="995000" cy="60303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95000" cy="603033"/>
            </a:xfrm>
            <a:custGeom>
              <a:avLst/>
              <a:gdLst/>
              <a:ahLst/>
              <a:cxnLst/>
              <a:rect r="r" b="b" t="t" l="l"/>
              <a:pathLst>
                <a:path h="603033" w="995000">
                  <a:moveTo>
                    <a:pt x="0" y="0"/>
                  </a:moveTo>
                  <a:lnTo>
                    <a:pt x="995000" y="0"/>
                  </a:lnTo>
                  <a:lnTo>
                    <a:pt x="995000" y="603033"/>
                  </a:lnTo>
                  <a:lnTo>
                    <a:pt x="0" y="603033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995000" cy="688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2353437" y="5862647"/>
            <a:ext cx="2842131" cy="233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If Generation &lt; Load → Discharge Battery (if not empty)</a:t>
            </a:r>
          </a:p>
          <a:p>
            <a:pPr algn="ctr">
              <a:lnSpc>
                <a:spcPts val="3645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955533" y="2084810"/>
            <a:ext cx="389980" cy="75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5"/>
              </a:lnSpc>
            </a:pPr>
            <a:r>
              <a:rPr lang="en-US" sz="398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58040" y="4380958"/>
            <a:ext cx="389980" cy="75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5"/>
              </a:lnSpc>
            </a:pPr>
            <a:r>
              <a:rPr lang="en-US" sz="398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2.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2590717" y="7993977"/>
            <a:ext cx="2893193" cy="1753460"/>
            <a:chOff x="0" y="0"/>
            <a:chExt cx="995000" cy="60303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95000" cy="603033"/>
            </a:xfrm>
            <a:custGeom>
              <a:avLst/>
              <a:gdLst/>
              <a:ahLst/>
              <a:cxnLst/>
              <a:rect r="r" b="b" t="t" l="l"/>
              <a:pathLst>
                <a:path h="603033" w="995000">
                  <a:moveTo>
                    <a:pt x="0" y="0"/>
                  </a:moveTo>
                  <a:lnTo>
                    <a:pt x="995000" y="0"/>
                  </a:lnTo>
                  <a:lnTo>
                    <a:pt x="995000" y="603033"/>
                  </a:lnTo>
                  <a:lnTo>
                    <a:pt x="0" y="603033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85725"/>
              <a:ext cx="995000" cy="688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2641778" y="7870594"/>
            <a:ext cx="2842131" cy="1876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Update Battery State of Charge (SOC) &amp; Apply Self-Discharge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9076296" y="7869600"/>
            <a:ext cx="2893193" cy="1983607"/>
            <a:chOff x="0" y="0"/>
            <a:chExt cx="995000" cy="68218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995000" cy="682183"/>
            </a:xfrm>
            <a:custGeom>
              <a:avLst/>
              <a:gdLst/>
              <a:ahLst/>
              <a:cxnLst/>
              <a:rect r="r" b="b" t="t" l="l"/>
              <a:pathLst>
                <a:path h="682183" w="995000">
                  <a:moveTo>
                    <a:pt x="0" y="0"/>
                  </a:moveTo>
                  <a:lnTo>
                    <a:pt x="995000" y="0"/>
                  </a:lnTo>
                  <a:lnTo>
                    <a:pt x="995000" y="682183"/>
                  </a:lnTo>
                  <a:lnTo>
                    <a:pt x="0" y="682183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85725"/>
              <a:ext cx="995000" cy="76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9290725" y="7879117"/>
            <a:ext cx="2515396" cy="19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4"/>
              </a:lnSpc>
            </a:pPr>
            <a:r>
              <a:rPr lang="en-US" sz="22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Perform Cost Calculations (Battery, PV, Wind, Biomass, System Total)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2319623" y="8036438"/>
            <a:ext cx="2893193" cy="1545176"/>
            <a:chOff x="0" y="0"/>
            <a:chExt cx="995000" cy="53140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95000" cy="531402"/>
            </a:xfrm>
            <a:custGeom>
              <a:avLst/>
              <a:gdLst/>
              <a:ahLst/>
              <a:cxnLst/>
              <a:rect r="r" b="b" t="t" l="l"/>
              <a:pathLst>
                <a:path h="531402" w="995000">
                  <a:moveTo>
                    <a:pt x="0" y="0"/>
                  </a:moveTo>
                  <a:lnTo>
                    <a:pt x="995000" y="0"/>
                  </a:lnTo>
                  <a:lnTo>
                    <a:pt x="995000" y="531402"/>
                  </a:lnTo>
                  <a:lnTo>
                    <a:pt x="0" y="531402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995000" cy="61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2370684" y="8047993"/>
            <a:ext cx="2842131" cy="141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Display Results (Performance + Cost Analysis)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5832969" y="8152768"/>
            <a:ext cx="2893193" cy="1435878"/>
            <a:chOff x="0" y="0"/>
            <a:chExt cx="995000" cy="493814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995000" cy="493814"/>
            </a:xfrm>
            <a:custGeom>
              <a:avLst/>
              <a:gdLst/>
              <a:ahLst/>
              <a:cxnLst/>
              <a:rect r="r" b="b" t="t" l="l"/>
              <a:pathLst>
                <a:path h="493814" w="995000">
                  <a:moveTo>
                    <a:pt x="0" y="0"/>
                  </a:moveTo>
                  <a:lnTo>
                    <a:pt x="995000" y="0"/>
                  </a:lnTo>
                  <a:lnTo>
                    <a:pt x="995000" y="493814"/>
                  </a:lnTo>
                  <a:lnTo>
                    <a:pt x="0" y="493814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85725"/>
              <a:ext cx="995000" cy="579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5832969" y="8047993"/>
            <a:ext cx="2842131" cy="141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If Battery Empty → Record Power Shortage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2626484" y="3987854"/>
            <a:ext cx="2893193" cy="1545176"/>
            <a:chOff x="0" y="0"/>
            <a:chExt cx="995000" cy="53140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995000" cy="531402"/>
            </a:xfrm>
            <a:custGeom>
              <a:avLst/>
              <a:gdLst/>
              <a:ahLst/>
              <a:cxnLst/>
              <a:rect r="r" b="b" t="t" l="l"/>
              <a:pathLst>
                <a:path h="531402" w="995000">
                  <a:moveTo>
                    <a:pt x="0" y="0"/>
                  </a:moveTo>
                  <a:lnTo>
                    <a:pt x="995000" y="0"/>
                  </a:lnTo>
                  <a:lnTo>
                    <a:pt x="995000" y="531402"/>
                  </a:lnTo>
                  <a:lnTo>
                    <a:pt x="0" y="531402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85725"/>
              <a:ext cx="995000" cy="61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2677545" y="3999409"/>
            <a:ext cx="2842131" cy="141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Calculate Biomass Energy &amp; Power Output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5819344" y="4315983"/>
            <a:ext cx="2794409" cy="888917"/>
            <a:chOff x="0" y="0"/>
            <a:chExt cx="961027" cy="305708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961027" cy="305708"/>
            </a:xfrm>
            <a:custGeom>
              <a:avLst/>
              <a:gdLst/>
              <a:ahLst/>
              <a:cxnLst/>
              <a:rect r="r" b="b" t="t" l="l"/>
              <a:pathLst>
                <a:path h="305708" w="961027">
                  <a:moveTo>
                    <a:pt x="0" y="0"/>
                  </a:moveTo>
                  <a:lnTo>
                    <a:pt x="961027" y="0"/>
                  </a:lnTo>
                  <a:lnTo>
                    <a:pt x="961027" y="305708"/>
                  </a:lnTo>
                  <a:lnTo>
                    <a:pt x="0" y="305708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85725"/>
              <a:ext cx="961027" cy="391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5819344" y="4211208"/>
            <a:ext cx="2842131" cy="95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Calculate PV Power Output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8960548" y="4280031"/>
            <a:ext cx="2794409" cy="888917"/>
            <a:chOff x="0" y="0"/>
            <a:chExt cx="961027" cy="305708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961027" cy="305708"/>
            </a:xfrm>
            <a:custGeom>
              <a:avLst/>
              <a:gdLst/>
              <a:ahLst/>
              <a:cxnLst/>
              <a:rect r="r" b="b" t="t" l="l"/>
              <a:pathLst>
                <a:path h="305708" w="961027">
                  <a:moveTo>
                    <a:pt x="0" y="0"/>
                  </a:moveTo>
                  <a:lnTo>
                    <a:pt x="961027" y="0"/>
                  </a:lnTo>
                  <a:lnTo>
                    <a:pt x="961027" y="305708"/>
                  </a:lnTo>
                  <a:lnTo>
                    <a:pt x="0" y="305708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85725"/>
              <a:ext cx="961027" cy="391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8960548" y="4175256"/>
            <a:ext cx="2842131" cy="95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Calculate Wind Power Output</a:t>
            </a:r>
          </a:p>
        </p:txBody>
      </p:sp>
      <p:grpSp>
        <p:nvGrpSpPr>
          <p:cNvPr name="Group 71" id="71"/>
          <p:cNvGrpSpPr/>
          <p:nvPr/>
        </p:nvGrpSpPr>
        <p:grpSpPr>
          <a:xfrm rot="0">
            <a:off x="12101753" y="4091798"/>
            <a:ext cx="2818270" cy="1270975"/>
            <a:chOff x="0" y="0"/>
            <a:chExt cx="969233" cy="437102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969233" cy="437102"/>
            </a:xfrm>
            <a:custGeom>
              <a:avLst/>
              <a:gdLst/>
              <a:ahLst/>
              <a:cxnLst/>
              <a:rect r="r" b="b" t="t" l="l"/>
              <a:pathLst>
                <a:path h="437102" w="969233">
                  <a:moveTo>
                    <a:pt x="0" y="0"/>
                  </a:moveTo>
                  <a:lnTo>
                    <a:pt x="969233" y="0"/>
                  </a:lnTo>
                  <a:lnTo>
                    <a:pt x="969233" y="437102"/>
                  </a:lnTo>
                  <a:lnTo>
                    <a:pt x="0" y="437102"/>
                  </a:lnTo>
                  <a:close/>
                </a:path>
              </a:pathLst>
            </a:custGeom>
            <a:solidFill>
              <a:srgbClr val="E9C0BF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85725"/>
              <a:ext cx="969233" cy="522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12101753" y="3945481"/>
            <a:ext cx="2842131" cy="141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Compute Total Generation (Hourly)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955533" y="6265795"/>
            <a:ext cx="389980" cy="75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5"/>
              </a:lnSpc>
            </a:pPr>
            <a:r>
              <a:rPr lang="en-US" sz="398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3.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955533" y="8306592"/>
            <a:ext cx="389980" cy="75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5"/>
              </a:lnSpc>
            </a:pPr>
            <a:r>
              <a:rPr lang="en-US" sz="3982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4.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aphicFrame>
        <p:nvGraphicFramePr>
          <p:cNvPr name="Object 4" id="4"/>
          <p:cNvGraphicFramePr/>
          <p:nvPr/>
        </p:nvGraphicFramePr>
        <p:xfrm>
          <a:off x="1028700" y="2603291"/>
          <a:ext cx="11229975" cy="3143250"/>
        </p:xfrm>
        <a:graphic>
          <a:graphicData uri="http://schemas.openxmlformats.org/presentationml/2006/ole">
            <p:oleObj imgW="13474700" imgH="53848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733425"/>
            <a:ext cx="3031135" cy="14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37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22634"/>
            <a:ext cx="6768381" cy="58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b="true" sz="3014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Output of the Optimization Algorithm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24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aphicFrame>
        <p:nvGraphicFramePr>
          <p:cNvPr name="Object 4" id="4"/>
          <p:cNvGraphicFramePr/>
          <p:nvPr/>
        </p:nvGraphicFramePr>
        <p:xfrm>
          <a:off x="1028700" y="2899092"/>
          <a:ext cx="10044112" cy="3143250"/>
        </p:xfrm>
        <a:graphic>
          <a:graphicData uri="http://schemas.openxmlformats.org/presentationml/2006/ole">
            <p:oleObj imgW="12039600" imgH="51435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733425"/>
            <a:ext cx="3031135" cy="14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37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32159"/>
            <a:ext cx="7337670" cy="557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3"/>
              </a:lnSpc>
              <a:spcBef>
                <a:spcPct val="0"/>
              </a:spcBef>
            </a:pPr>
            <a:r>
              <a:rPr lang="en-US" b="true" sz="2924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Effect of Search Agents on Cost Optimization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25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33425"/>
            <a:ext cx="3031135" cy="14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37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20900"/>
            <a:ext cx="7337670" cy="557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3"/>
              </a:lnSpc>
              <a:spcBef>
                <a:spcPct val="0"/>
              </a:spcBef>
            </a:pPr>
            <a:r>
              <a:rPr lang="en-US" b="true" sz="2924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Effect of Search Agents on Cost Optimization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9473" y="3486533"/>
            <a:ext cx="17688527" cy="266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0639" indent="-325319" lvl="1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Increasing search agents and iterations lead to longer simulation times.</a:t>
            </a:r>
          </a:p>
          <a:p>
            <a:pPr algn="l" marL="650639" indent="-325319" lvl="1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Total cost decreases with more search agents and iterations, indicating improved optimization.</a:t>
            </a:r>
          </a:p>
          <a:p>
            <a:pPr algn="l" marL="650639" indent="-325319" lvl="1">
              <a:lnSpc>
                <a:spcPts val="4219"/>
              </a:lnSpc>
              <a:buFont typeface="Arial"/>
              <a:buChar char="•"/>
            </a:pPr>
            <a:r>
              <a:rPr lang="en-US" sz="301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LCOE (Levelized Cost of Energy) decreases from 5.98 BDT/MWh (8 agents) to 5.63 BDT/MWh (64 agents), showing better cost efficiency.</a:t>
            </a:r>
          </a:p>
          <a:p>
            <a:pPr algn="just">
              <a:lnSpc>
                <a:spcPts val="379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26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aphicFrame>
        <p:nvGraphicFramePr>
          <p:cNvPr name="Object 4" id="4"/>
          <p:cNvGraphicFramePr/>
          <p:nvPr/>
        </p:nvGraphicFramePr>
        <p:xfrm>
          <a:off x="1028700" y="3301518"/>
          <a:ext cx="8786812" cy="1885950"/>
        </p:xfrm>
        <a:graphic>
          <a:graphicData uri="http://schemas.openxmlformats.org/presentationml/2006/ole">
            <p:oleObj imgW="10541000" imgH="3632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733425"/>
            <a:ext cx="3031135" cy="14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37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5100" y="2377231"/>
            <a:ext cx="3128112" cy="57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b="true" sz="307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Statistical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783737"/>
            <a:ext cx="6462116" cy="3578397"/>
          </a:xfrm>
          <a:custGeom>
            <a:avLst/>
            <a:gdLst/>
            <a:ahLst/>
            <a:cxnLst/>
            <a:rect r="r" b="b" t="t" l="l"/>
            <a:pathLst>
              <a:path h="3578397" w="6462116">
                <a:moveTo>
                  <a:pt x="0" y="0"/>
                </a:moveTo>
                <a:lnTo>
                  <a:pt x="6462116" y="0"/>
                </a:lnTo>
                <a:lnTo>
                  <a:pt x="6462116" y="3578397"/>
                </a:lnTo>
                <a:lnTo>
                  <a:pt x="0" y="3578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76275"/>
            <a:ext cx="5977414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31785" y="3101339"/>
            <a:ext cx="9556215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Rapid increase in electricity demand.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Limited access of the remote areas to national grid.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008576" y="4478019"/>
            <a:ext cx="2697565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Problems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31785" y="5029200"/>
            <a:ext cx="9556215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Heavy dependance on fossil fuel.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 renewable adoption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008576" y="6104255"/>
            <a:ext cx="3252798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Motivation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1785" y="6726872"/>
            <a:ext cx="9302993" cy="251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Developing a cost-efficient, sustainable and reliable project.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Hybrid Renewable Energy System (HRES) incorporating solar, wind, biomass and battery storage.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008576" y="2459989"/>
            <a:ext cx="2270848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Context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33425"/>
            <a:ext cx="3031135" cy="14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37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5100" y="2377231"/>
            <a:ext cx="3128112" cy="57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b="true" sz="307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Statistical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350" y="2813572"/>
            <a:ext cx="17773650" cy="458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</a:pPr>
          </a:p>
          <a:p>
            <a:pPr algn="l" marL="667004" indent="-333502" lvl="1">
              <a:lnSpc>
                <a:spcPts val="4325"/>
              </a:lnSpc>
              <a:buFont typeface="Arial"/>
              <a:buChar char="•"/>
            </a:pPr>
            <a:r>
              <a:rPr lang="en-US" b="true" sz="308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Total Cost:</a:t>
            </a:r>
            <a:r>
              <a:rPr lang="en-US" sz="308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Mean of 1.15 billion BDT, with a standard deviation of 203.58 million BDT, indicating fluctuation due to stochastic factors. Range: 1.15 billion to 2.04 billion BDT.</a:t>
            </a:r>
          </a:p>
          <a:p>
            <a:pPr algn="l" marL="667004" indent="-333502" lvl="1">
              <a:lnSpc>
                <a:spcPts val="4325"/>
              </a:lnSpc>
              <a:buFont typeface="Arial"/>
              <a:buChar char="•"/>
            </a:pPr>
            <a:r>
              <a:rPr lang="en-US" b="true" sz="308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LCOE:</a:t>
            </a:r>
            <a:r>
              <a:rPr lang="en-US" sz="308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Mean of 5.78 BDT/MWh, with a small standard deviation (0.12 BDT/MWh), indicating minimal variation. Range: 5.63 to 6.02 BDT/MWh.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This shows stable LCOE with some variability in total cost due to uncertainties like weather and demand.</a:t>
            </a:r>
          </a:p>
          <a:p>
            <a:pPr algn="l">
              <a:lnSpc>
                <a:spcPts val="4901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28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aphicFrame>
        <p:nvGraphicFramePr>
          <p:cNvPr name="Object 4" id="4"/>
          <p:cNvGraphicFramePr/>
          <p:nvPr/>
        </p:nvGraphicFramePr>
        <p:xfrm>
          <a:off x="1028700" y="2871807"/>
          <a:ext cx="11315700" cy="5686139"/>
        </p:xfrm>
        <a:graphic>
          <a:graphicData uri="http://schemas.openxmlformats.org/presentationml/2006/ole">
            <p:oleObj imgW="13576300" imgH="7950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733425"/>
            <a:ext cx="3031135" cy="14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37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46147"/>
            <a:ext cx="3538453" cy="57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b="true" sz="307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Comparative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29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33425"/>
            <a:ext cx="3031135" cy="14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37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7535" y="2786047"/>
            <a:ext cx="17609060" cy="569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656" indent="-311828" lvl="1">
              <a:lnSpc>
                <a:spcPts val="4044"/>
              </a:lnSpc>
              <a:buFont typeface="Arial"/>
              <a:buChar char="•"/>
            </a:pPr>
            <a:r>
              <a:rPr lang="en-US" b="true" sz="288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Our Hybri</a:t>
            </a:r>
            <a:r>
              <a:rPr lang="en-US" b="true" sz="288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 System:</a:t>
            </a:r>
            <a:r>
              <a:rPr lang="en-US" sz="288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LCOE of </a:t>
            </a:r>
            <a:r>
              <a:rPr lang="en-US" b="true" sz="288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5.63 BDT/MWh</a:t>
            </a:r>
            <a:r>
              <a:rPr lang="en-US" sz="288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optimized with large-scale solar, wind, biomass, and battery storage for cost efficiency.</a:t>
            </a:r>
          </a:p>
          <a:p>
            <a:pPr algn="just" marL="623656" indent="-311828" lvl="1">
              <a:lnSpc>
                <a:spcPts val="4044"/>
              </a:lnSpc>
              <a:buFont typeface="Arial"/>
              <a:buChar char="•"/>
            </a:pPr>
            <a:r>
              <a:rPr lang="en-US" b="true" sz="288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St. Martin’s Island (Kyushu University, 2021):</a:t>
            </a:r>
            <a:r>
              <a:rPr lang="en-US" sz="288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LCOE of </a:t>
            </a:r>
            <a:r>
              <a:rPr lang="en-US" b="true" sz="288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15.54 BDT/MWh</a:t>
            </a:r>
            <a:r>
              <a:rPr lang="en-US" sz="288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higher due to smaller scale and resource limitations.</a:t>
            </a:r>
          </a:p>
          <a:p>
            <a:pPr algn="just" marL="623656" indent="-311828" lvl="1">
              <a:lnSpc>
                <a:spcPts val="4044"/>
              </a:lnSpc>
              <a:buFont typeface="Arial"/>
              <a:buChar char="•"/>
            </a:pPr>
            <a:r>
              <a:rPr lang="en-US" b="true" sz="288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Pabna Hybrid System (Md. Samiul Islam et al., 2022):</a:t>
            </a:r>
            <a:r>
              <a:rPr lang="en-US" sz="288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Likely higher LCOE, due to smaller scale and lack of large storage.</a:t>
            </a:r>
          </a:p>
          <a:p>
            <a:pPr algn="just" marL="623656" indent="-311828" lvl="1">
              <a:lnSpc>
                <a:spcPts val="4044"/>
              </a:lnSpc>
              <a:buFont typeface="Arial"/>
              <a:buChar char="•"/>
            </a:pPr>
            <a:r>
              <a:rPr lang="en-US" b="true" sz="288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Kuakata Off-Grid (Wiley, 2021):</a:t>
            </a:r>
            <a:r>
              <a:rPr lang="en-US" sz="288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Higher LCOE, off-grid nature adds costs.</a:t>
            </a:r>
          </a:p>
          <a:p>
            <a:pPr algn="just" marL="623656" indent="-311828" lvl="1">
              <a:lnSpc>
                <a:spcPts val="4044"/>
              </a:lnSpc>
              <a:buFont typeface="Arial"/>
              <a:buChar char="•"/>
            </a:pPr>
            <a:r>
              <a:rPr lang="en-US" b="true" sz="288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Rohingya Refugee System (ResearchGate, 2020):</a:t>
            </a:r>
            <a:r>
              <a:rPr lang="en-US" sz="288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Higher LCOE, similar to other off-grid systems.</a:t>
            </a:r>
          </a:p>
          <a:p>
            <a:pPr algn="just" marL="623656" indent="-311828" lvl="1">
              <a:lnSpc>
                <a:spcPts val="4044"/>
              </a:lnSpc>
              <a:buFont typeface="Arial"/>
              <a:buChar char="•"/>
            </a:pPr>
            <a:r>
              <a:rPr lang="en-US" b="true" sz="288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Utility-Scale Solar (BloombergNEF, 2023):</a:t>
            </a:r>
            <a:r>
              <a:rPr lang="en-US" sz="288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LCOE of </a:t>
            </a:r>
            <a:r>
              <a:rPr lang="en-US" b="true" sz="288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6.21–11.44 BDT/MWh</a:t>
            </a:r>
            <a:r>
              <a:rPr lang="en-US" sz="288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lower but lacks hybrid resilience.</a:t>
            </a:r>
          </a:p>
          <a:p>
            <a:pPr algn="just">
              <a:lnSpc>
                <a:spcPts val="404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32159"/>
            <a:ext cx="3538453" cy="57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b="true" sz="307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Comparative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30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33425"/>
            <a:ext cx="3031135" cy="14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37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2152" y="2342767"/>
            <a:ext cx="2957683" cy="57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b="true" sz="307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System Reliability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6753" y="3508560"/>
            <a:ext cx="17360594" cy="378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8443" indent="-329222" lvl="1">
              <a:lnSpc>
                <a:spcPts val="4269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High Reliability: </a:t>
            </a:r>
            <a:r>
              <a:rPr lang="en-US" sz="304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reliability curve shows that the system maintains a high probability (close to 1) of meeting load demand, indicating a highly reliable hybrid energy system.</a:t>
            </a:r>
          </a:p>
          <a:p>
            <a:pPr algn="just" marL="658443" indent="-329222" lvl="1">
              <a:lnSpc>
                <a:spcPts val="4269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Minimal Power Shortages: </a:t>
            </a:r>
            <a:r>
              <a:rPr lang="en-US" sz="304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Power shortages are rare, as reflected by the gradual increase in the curve, indicating that shortages occur only at higher power shortage levels (MW).</a:t>
            </a:r>
          </a:p>
          <a:p>
            <a:pPr algn="just" marL="658443" indent="-329222" lvl="1">
              <a:lnSpc>
                <a:spcPts val="4269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Effectiveness of Biomass Backup: </a:t>
            </a:r>
            <a:r>
              <a:rPr lang="en-US" sz="304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Biomass energy effectively mitigates shortages during low solar and wind generation periods, ensuring consistent power supply.</a:t>
            </a:r>
          </a:p>
          <a:p>
            <a:pPr algn="just">
              <a:lnSpc>
                <a:spcPts val="426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31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069360" y="2146459"/>
            <a:ext cx="9929823" cy="7559705"/>
          </a:xfrm>
          <a:custGeom>
            <a:avLst/>
            <a:gdLst/>
            <a:ahLst/>
            <a:cxnLst/>
            <a:rect r="r" b="b" t="t" l="l"/>
            <a:pathLst>
              <a:path h="7559705" w="9929823">
                <a:moveTo>
                  <a:pt x="0" y="0"/>
                </a:moveTo>
                <a:lnTo>
                  <a:pt x="9929823" y="0"/>
                </a:lnTo>
                <a:lnTo>
                  <a:pt x="9929823" y="7559706"/>
                </a:lnTo>
                <a:lnTo>
                  <a:pt x="0" y="7559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3425"/>
            <a:ext cx="3031135" cy="14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37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Results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32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33425"/>
            <a:ext cx="3031135" cy="14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37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64589"/>
            <a:ext cx="346106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Energy Mix Analysis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425" y="3245664"/>
            <a:ext cx="15144410" cy="237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21" indent="-357661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Biomass has the largest contribution to total energy generation.</a:t>
            </a:r>
          </a:p>
          <a:p>
            <a:pPr algn="l" marL="715321" indent="-357661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PV (Photovoltaic) contributes a smaller portion compared to Biomass and Wind.</a:t>
            </a:r>
          </a:p>
          <a:p>
            <a:pPr algn="l" marL="715321" indent="-357661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Wind makes up the smallest segment of the total generation.</a:t>
            </a:r>
          </a:p>
          <a:p>
            <a:pPr algn="just">
              <a:lnSpc>
                <a:spcPts val="4638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33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882031" y="1960609"/>
            <a:ext cx="7748956" cy="7561103"/>
          </a:xfrm>
          <a:custGeom>
            <a:avLst/>
            <a:gdLst/>
            <a:ahLst/>
            <a:cxnLst/>
            <a:rect r="r" b="b" t="t" l="l"/>
            <a:pathLst>
              <a:path h="7561103" w="7748956">
                <a:moveTo>
                  <a:pt x="0" y="0"/>
                </a:moveTo>
                <a:lnTo>
                  <a:pt x="7748956" y="0"/>
                </a:lnTo>
                <a:lnTo>
                  <a:pt x="7748956" y="7561103"/>
                </a:lnTo>
                <a:lnTo>
                  <a:pt x="0" y="7561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3425"/>
            <a:ext cx="3031135" cy="14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371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Results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34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39628" y="2859181"/>
            <a:ext cx="5723100" cy="1687703"/>
            <a:chOff x="0" y="0"/>
            <a:chExt cx="7630800" cy="22502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30800" cy="2250271"/>
            </a:xfrm>
            <a:custGeom>
              <a:avLst/>
              <a:gdLst/>
              <a:ahLst/>
              <a:cxnLst/>
              <a:rect r="r" b="b" t="t" l="l"/>
              <a:pathLst>
                <a:path h="2250271" w="7630800">
                  <a:moveTo>
                    <a:pt x="0" y="0"/>
                  </a:moveTo>
                  <a:lnTo>
                    <a:pt x="7630800" y="0"/>
                  </a:lnTo>
                  <a:lnTo>
                    <a:pt x="7630800" y="2250271"/>
                  </a:lnTo>
                  <a:lnTo>
                    <a:pt x="0" y="2250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7630800" cy="23169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These are the course outcomes that we have achieved while working on our thesis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762662" y="2423794"/>
            <a:ext cx="8976966" cy="7177133"/>
          </a:xfrm>
          <a:custGeom>
            <a:avLst/>
            <a:gdLst/>
            <a:ahLst/>
            <a:cxnLst/>
            <a:rect r="r" b="b" t="t" l="l"/>
            <a:pathLst>
              <a:path h="7177133" w="8976966">
                <a:moveTo>
                  <a:pt x="0" y="0"/>
                </a:moveTo>
                <a:lnTo>
                  <a:pt x="8976966" y="0"/>
                </a:lnTo>
                <a:lnTo>
                  <a:pt x="8976966" y="7177133"/>
                </a:lnTo>
                <a:lnTo>
                  <a:pt x="0" y="7177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2" t="0" r="-28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0182" y="762000"/>
            <a:ext cx="10846140" cy="131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5"/>
              </a:lnSpc>
            </a:pPr>
            <a:r>
              <a:rPr lang="en-US" sz="6896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Complex</a:t>
            </a:r>
            <a:r>
              <a:rPr lang="en-US" sz="6896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Engineering Aspects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86950" y="5909310"/>
            <a:ext cx="188595" cy="184785"/>
            <a:chOff x="0" y="0"/>
            <a:chExt cx="251460" cy="2463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4620"/>
                    <a:pt x="120650" y="142240"/>
                    <a:pt x="107950" y="146050"/>
                  </a:cubicBezTo>
                  <a:cubicBezTo>
                    <a:pt x="90170" y="15113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128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9370" y="6350"/>
                    <a:pt x="4953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867900" y="5820728"/>
            <a:ext cx="188595" cy="184785"/>
            <a:chOff x="0" y="0"/>
            <a:chExt cx="251460" cy="2463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4610"/>
                  </a:moveTo>
                  <a:cubicBezTo>
                    <a:pt x="130810" y="134620"/>
                    <a:pt x="120650" y="142240"/>
                    <a:pt x="107950" y="146050"/>
                  </a:cubicBezTo>
                  <a:cubicBezTo>
                    <a:pt x="90170" y="151130"/>
                    <a:pt x="54610" y="149860"/>
                    <a:pt x="38100" y="14224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6350" y="105410"/>
                    <a:pt x="0" y="93980"/>
                    <a:pt x="1270" y="81280"/>
                  </a:cubicBezTo>
                  <a:cubicBezTo>
                    <a:pt x="2540" y="62230"/>
                    <a:pt x="16510" y="29210"/>
                    <a:pt x="30480" y="16510"/>
                  </a:cubicBezTo>
                  <a:cubicBezTo>
                    <a:pt x="39370" y="7620"/>
                    <a:pt x="4953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926002" y="5783580"/>
            <a:ext cx="188595" cy="184785"/>
            <a:chOff x="0" y="0"/>
            <a:chExt cx="251460" cy="2463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49530"/>
              <a:ext cx="148590" cy="151130"/>
            </a:xfrm>
            <a:custGeom>
              <a:avLst/>
              <a:gdLst/>
              <a:ahLst/>
              <a:cxnLst/>
              <a:rect r="r" b="b" t="t" l="l"/>
              <a:pathLst>
                <a:path h="151130" w="148590">
                  <a:moveTo>
                    <a:pt x="148590" y="53340"/>
                  </a:moveTo>
                  <a:cubicBezTo>
                    <a:pt x="129540" y="134620"/>
                    <a:pt x="120650" y="142240"/>
                    <a:pt x="107950" y="146050"/>
                  </a:cubicBezTo>
                  <a:cubicBezTo>
                    <a:pt x="90170" y="151130"/>
                    <a:pt x="5334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128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8100" y="6350"/>
                    <a:pt x="49530" y="254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896475" y="5764530"/>
            <a:ext cx="188595" cy="184785"/>
            <a:chOff x="0" y="0"/>
            <a:chExt cx="251460" cy="2463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80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4620"/>
                    <a:pt x="120650" y="142240"/>
                    <a:pt x="107950" y="146050"/>
                  </a:cubicBezTo>
                  <a:cubicBezTo>
                    <a:pt x="90170" y="151130"/>
                    <a:pt x="54610" y="148590"/>
                    <a:pt x="36830" y="14224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128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9370" y="7620"/>
                    <a:pt x="4953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855518" y="5813108"/>
            <a:ext cx="188595" cy="184785"/>
            <a:chOff x="0" y="0"/>
            <a:chExt cx="251460" cy="2463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4620"/>
                    <a:pt x="120650" y="140970"/>
                    <a:pt x="107950" y="144780"/>
                  </a:cubicBezTo>
                  <a:cubicBezTo>
                    <a:pt x="90170" y="15113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0010"/>
                  </a:cubicBezTo>
                  <a:cubicBezTo>
                    <a:pt x="2540" y="62230"/>
                    <a:pt x="16510" y="29210"/>
                    <a:pt x="30480" y="1524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35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04850" y="2698280"/>
            <a:ext cx="11759165" cy="2221984"/>
          </a:xfrm>
          <a:custGeom>
            <a:avLst/>
            <a:gdLst/>
            <a:ahLst/>
            <a:cxnLst/>
            <a:rect r="r" b="b" t="t" l="l"/>
            <a:pathLst>
              <a:path h="2221984" w="11759165">
                <a:moveTo>
                  <a:pt x="0" y="0"/>
                </a:moveTo>
                <a:lnTo>
                  <a:pt x="11759165" y="0"/>
                </a:lnTo>
                <a:lnTo>
                  <a:pt x="11759165" y="2221985"/>
                </a:lnTo>
                <a:lnTo>
                  <a:pt x="0" y="2221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5" r="-34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38796" y="5625769"/>
            <a:ext cx="13720504" cy="2298184"/>
          </a:xfrm>
          <a:custGeom>
            <a:avLst/>
            <a:gdLst/>
            <a:ahLst/>
            <a:cxnLst/>
            <a:rect r="r" b="b" t="t" l="l"/>
            <a:pathLst>
              <a:path h="2298184" w="13720504">
                <a:moveTo>
                  <a:pt x="0" y="0"/>
                </a:moveTo>
                <a:lnTo>
                  <a:pt x="13720504" y="0"/>
                </a:lnTo>
                <a:lnTo>
                  <a:pt x="13720504" y="2298185"/>
                </a:lnTo>
                <a:lnTo>
                  <a:pt x="0" y="2298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76275"/>
            <a:ext cx="9248894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Imp</a:t>
            </a: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act Assessment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36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222940" y="2966239"/>
            <a:ext cx="12905439" cy="2443279"/>
          </a:xfrm>
          <a:custGeom>
            <a:avLst/>
            <a:gdLst/>
            <a:ahLst/>
            <a:cxnLst/>
            <a:rect r="r" b="b" t="t" l="l"/>
            <a:pathLst>
              <a:path h="2443279" w="12905439">
                <a:moveTo>
                  <a:pt x="0" y="0"/>
                </a:moveTo>
                <a:lnTo>
                  <a:pt x="12905439" y="0"/>
                </a:lnTo>
                <a:lnTo>
                  <a:pt x="12905439" y="2443279"/>
                </a:lnTo>
                <a:lnTo>
                  <a:pt x="0" y="244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6300" y="6275812"/>
            <a:ext cx="13951406" cy="1942800"/>
          </a:xfrm>
          <a:custGeom>
            <a:avLst/>
            <a:gdLst/>
            <a:ahLst/>
            <a:cxnLst/>
            <a:rect r="r" b="b" t="t" l="l"/>
            <a:pathLst>
              <a:path h="1942800" w="13951406">
                <a:moveTo>
                  <a:pt x="0" y="0"/>
                </a:moveTo>
                <a:lnTo>
                  <a:pt x="13951406" y="0"/>
                </a:lnTo>
                <a:lnTo>
                  <a:pt x="13951406" y="1942800"/>
                </a:lnTo>
                <a:lnTo>
                  <a:pt x="0" y="194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23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76275"/>
            <a:ext cx="9248894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Imp</a:t>
            </a: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act Assessment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76275"/>
            <a:ext cx="7558326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Energy Sources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1859" y="1237186"/>
            <a:ext cx="11850023" cy="8751759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564783" y="3249587"/>
            <a:ext cx="7432662" cy="4926155"/>
          </a:xfrm>
          <a:custGeom>
            <a:avLst/>
            <a:gdLst/>
            <a:ahLst/>
            <a:cxnLst/>
            <a:rect r="r" b="b" t="t" l="l"/>
            <a:pathLst>
              <a:path h="4926155" w="7432662">
                <a:moveTo>
                  <a:pt x="0" y="0"/>
                </a:moveTo>
                <a:lnTo>
                  <a:pt x="7432663" y="0"/>
                </a:lnTo>
                <a:lnTo>
                  <a:pt x="7432663" y="4926155"/>
                </a:lnTo>
                <a:lnTo>
                  <a:pt x="0" y="4926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32662" y="8868092"/>
            <a:ext cx="342267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Source: SREDA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77233" y="4153144"/>
            <a:ext cx="14119252" cy="2569759"/>
          </a:xfrm>
          <a:custGeom>
            <a:avLst/>
            <a:gdLst/>
            <a:ahLst/>
            <a:cxnLst/>
            <a:rect r="r" b="b" t="t" l="l"/>
            <a:pathLst>
              <a:path h="2569759" w="14119252">
                <a:moveTo>
                  <a:pt x="0" y="0"/>
                </a:moveTo>
                <a:lnTo>
                  <a:pt x="14119252" y="0"/>
                </a:lnTo>
                <a:lnTo>
                  <a:pt x="14119252" y="2569758"/>
                </a:lnTo>
                <a:lnTo>
                  <a:pt x="0" y="2569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65" r="0" b="-74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76275"/>
            <a:ext cx="9248894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Imp</a:t>
            </a: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act Assessment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38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7300" y="547688"/>
            <a:ext cx="8959500" cy="2253718"/>
            <a:chOff x="0" y="0"/>
            <a:chExt cx="11946000" cy="30049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46000" cy="3004957"/>
            </a:xfrm>
            <a:custGeom>
              <a:avLst/>
              <a:gdLst/>
              <a:ahLst/>
              <a:cxnLst/>
              <a:rect r="r" b="b" t="t" l="l"/>
              <a:pathLst>
                <a:path h="3004957" w="11946000">
                  <a:moveTo>
                    <a:pt x="0" y="0"/>
                  </a:moveTo>
                  <a:lnTo>
                    <a:pt x="11946000" y="0"/>
                  </a:lnTo>
                  <a:lnTo>
                    <a:pt x="11946000" y="3004957"/>
                  </a:lnTo>
                  <a:lnTo>
                    <a:pt x="0" y="30049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11946000" cy="29668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470012" y="3075900"/>
            <a:ext cx="5723100" cy="831150"/>
            <a:chOff x="0" y="0"/>
            <a:chExt cx="7630800" cy="1108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30800" cy="1108200"/>
            </a:xfrm>
            <a:custGeom>
              <a:avLst/>
              <a:gdLst/>
              <a:ahLst/>
              <a:cxnLst/>
              <a:rect r="r" b="b" t="t" l="l"/>
              <a:pathLst>
                <a:path h="1108200" w="7630800">
                  <a:moveTo>
                    <a:pt x="0" y="0"/>
                  </a:moveTo>
                  <a:lnTo>
                    <a:pt x="7630800" y="0"/>
                  </a:lnTo>
                  <a:lnTo>
                    <a:pt x="7630800" y="1108200"/>
                  </a:lnTo>
                  <a:lnTo>
                    <a:pt x="0" y="1108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7630800" cy="1136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729509" y="3907050"/>
            <a:ext cx="6922093" cy="3609957"/>
          </a:xfrm>
          <a:custGeom>
            <a:avLst/>
            <a:gdLst/>
            <a:ahLst/>
            <a:cxnLst/>
            <a:rect r="r" b="b" t="t" l="l"/>
            <a:pathLst>
              <a:path h="3609957" w="6922093">
                <a:moveTo>
                  <a:pt x="0" y="0"/>
                </a:moveTo>
                <a:lnTo>
                  <a:pt x="6922093" y="0"/>
                </a:lnTo>
                <a:lnTo>
                  <a:pt x="6922093" y="3609957"/>
                </a:lnTo>
                <a:lnTo>
                  <a:pt x="0" y="3609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72035" y="828675"/>
            <a:ext cx="8596306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Socio-cultur</a:t>
            </a: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al, environmental, and ethical impact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6398" y="4121673"/>
            <a:ext cx="9208651" cy="30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Socio-Cultur</a:t>
            </a: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Enhances electricity access in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rural/tribal areas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Empowers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women 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&amp;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marginalized communities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Boosts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education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health 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&amp; local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economy</a:t>
            </a:r>
          </a:p>
          <a:p>
            <a:pPr algn="l">
              <a:lnSpc>
                <a:spcPts val="475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39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35518" y="2744470"/>
            <a:ext cx="7023782" cy="4679595"/>
          </a:xfrm>
          <a:custGeom>
            <a:avLst/>
            <a:gdLst/>
            <a:ahLst/>
            <a:cxnLst/>
            <a:rect r="r" b="b" t="t" l="l"/>
            <a:pathLst>
              <a:path h="4679595" w="7023782">
                <a:moveTo>
                  <a:pt x="0" y="0"/>
                </a:moveTo>
                <a:lnTo>
                  <a:pt x="7023782" y="0"/>
                </a:lnTo>
                <a:lnTo>
                  <a:pt x="7023782" y="4679595"/>
                </a:lnTo>
                <a:lnTo>
                  <a:pt x="0" y="4679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2035" y="828675"/>
            <a:ext cx="8596306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Socio-cultur</a:t>
            </a: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al, environmental, and ethical 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927982"/>
            <a:ext cx="8591193" cy="30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Environmental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duces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CO₂ and fossil fuel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dependence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Utilizes local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solar, wind, biomass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resources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Promotes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sustainable 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and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clean 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energy use</a:t>
            </a:r>
          </a:p>
          <a:p>
            <a:pPr algn="l">
              <a:lnSpc>
                <a:spcPts val="475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40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455519" y="3091170"/>
            <a:ext cx="5803781" cy="4104660"/>
          </a:xfrm>
          <a:custGeom>
            <a:avLst/>
            <a:gdLst/>
            <a:ahLst/>
            <a:cxnLst/>
            <a:rect r="r" b="b" t="t" l="l"/>
            <a:pathLst>
              <a:path h="4104660" w="5803781">
                <a:moveTo>
                  <a:pt x="0" y="0"/>
                </a:moveTo>
                <a:lnTo>
                  <a:pt x="5803781" y="0"/>
                </a:lnTo>
                <a:lnTo>
                  <a:pt x="5803781" y="4104660"/>
                </a:lnTo>
                <a:lnTo>
                  <a:pt x="0" y="4104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00" t="0" r="-1015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2035" y="828675"/>
            <a:ext cx="8596306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Socio-cultur</a:t>
            </a: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al, environmental, and ethical 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48465"/>
            <a:ext cx="9342954" cy="30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Ethical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Promotes energy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justice 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for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remote populations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Supports intergenerational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equity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Aligns with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fair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inclusive 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development goals</a:t>
            </a:r>
          </a:p>
          <a:p>
            <a:pPr algn="l">
              <a:lnSpc>
                <a:spcPts val="475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41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169510" y="2890734"/>
            <a:ext cx="2656394" cy="26563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131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62096" y="2890734"/>
            <a:ext cx="2656394" cy="26563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131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462096" y="6160151"/>
            <a:ext cx="2656394" cy="265639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131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169510" y="6160151"/>
            <a:ext cx="2656394" cy="265639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131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564230" y="3739698"/>
            <a:ext cx="976957" cy="97695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17475"/>
              <a:ext cx="711200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11535308" y="5598654"/>
            <a:ext cx="509970" cy="50997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17475"/>
              <a:ext cx="711200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8745171" y="6999870"/>
            <a:ext cx="976957" cy="97695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17475"/>
              <a:ext cx="711200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73238" y="676275"/>
            <a:ext cx="10430289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Futur</a:t>
            </a: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 Improvements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85775" y="3529527"/>
            <a:ext cx="2423865" cy="1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60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Advanced Forecasting Integration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78360" y="3529527"/>
            <a:ext cx="2423865" cy="1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60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AI driven Energy Management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78360" y="6895095"/>
            <a:ext cx="2423865" cy="1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60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Grid Integration and Market Participation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85775" y="6956173"/>
            <a:ext cx="2423865" cy="14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60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Multi-Objective Optimization Objective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76275"/>
            <a:ext cx="5196959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References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19019"/>
            <a:ext cx="16413254" cy="696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4"/>
              </a:lnSpc>
            </a:pP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[1] Reza, S. E., Nitol, T. A., &amp; Abd-Al-Fattah, I. B. N. E. (2012). Present scenario of renewable energy in Bangladesh and a proposed hybrid system to minimize power crisis in remote areas. </a:t>
            </a:r>
            <a:r>
              <a:rPr lang="en-US" sz="2617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International journal of renewable energy research</a:t>
            </a: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</a:t>
            </a:r>
            <a:r>
              <a:rPr lang="en-US" sz="2617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2</a:t>
            </a: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(2), 280-288.</a:t>
            </a:r>
          </a:p>
          <a:p>
            <a:pPr algn="l">
              <a:lnSpc>
                <a:spcPts val="3664"/>
              </a:lnSpc>
            </a:pP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[2] </a:t>
            </a: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Amiri, M. H., Mehrabi Hashjin, N., Montazeri, M., Mirjalili, S., &amp; Khodadadi, N. (2024). Hippopotamus optimization algorithm: a novel nature-inspired optimization algorithm. </a:t>
            </a:r>
            <a:r>
              <a:rPr lang="en-US" sz="2617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Scientific Reports</a:t>
            </a: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</a:t>
            </a:r>
            <a:r>
              <a:rPr lang="en-US" sz="2617" i="true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14</a:t>
            </a: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(1), 5032.</a:t>
            </a:r>
          </a:p>
          <a:p>
            <a:pPr algn="l">
              <a:lnSpc>
                <a:spcPts val="3664"/>
              </a:lnSpc>
            </a:pP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[3] Current Status of Renewable Energy Sector in Bangladesh and a Proposed Grid Connected Hybrid Renewable Energy System</a:t>
            </a:r>
          </a:p>
          <a:p>
            <a:pPr algn="l">
              <a:lnSpc>
                <a:spcPts val="3664"/>
              </a:lnSpc>
            </a:pP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[4] Halder, P. K., Paul, N., Joardder, M. U., &amp; Sarker, M. (2015). Energy scarcity and potential of renewable energy in Bangladesh. Renewable and Sustainable Energy Reviews, 51, 1636-1649.</a:t>
            </a:r>
          </a:p>
          <a:p>
            <a:pPr algn="l">
              <a:lnSpc>
                <a:spcPts val="3664"/>
              </a:lnSpc>
            </a:pP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[5] http://www.bpdb.gov.bd/</a:t>
            </a:r>
          </a:p>
          <a:p>
            <a:pPr algn="l">
              <a:lnSpc>
                <a:spcPts val="3664"/>
              </a:lnSpc>
            </a:pP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[6] https://en.wikipedia.org/wiki/Electricity_sector_in_Bangladesh</a:t>
            </a:r>
          </a:p>
          <a:p>
            <a:pPr algn="l">
              <a:lnSpc>
                <a:spcPts val="3664"/>
              </a:lnSpc>
            </a:pP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[7] Hossain, M. A. (2019). Size Optimization of Hybrid Renewable Energy System using Meta-Heuristic Algorithm (Doctoral dissertation, Department of Electrical and Electronic Engineering, Islamic University of Technology, Board Bazar, Gazipur, Bangladesh).</a:t>
            </a:r>
          </a:p>
          <a:p>
            <a:pPr algn="l">
              <a:lnSpc>
                <a:spcPts val="3664"/>
              </a:lnSpc>
            </a:pPr>
            <a:r>
              <a:rPr lang="en-US" sz="261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[8] https://energytracker.asia/the-electricity-sector-in-bangladesh-what-comes-next/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43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996517"/>
            <a:ext cx="16230600" cy="232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[9] SRED</a:t>
            </a:r>
            <a:r>
              <a:rPr lang="en-US" sz="261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(Sustainable &amp; Renewable Energy Development Authority). (n.d.). Projects / Programs. Retrieved September 28, 2025, from </a:t>
            </a:r>
            <a:r>
              <a:rPr lang="en-US" sz="2619" u="sng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3" tooltip="https://ndre.sreda.gov.bd/index.php?id=7&amp;utm_source=chatgpt.com"/>
              </a:rPr>
              <a:t>https://ndre.sreda.gov.bd/index.php?id=7</a:t>
            </a:r>
          </a:p>
          <a:p>
            <a:pPr algn="just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[10] Alam, S. (2024, August 29). How to make Bangladesh’s power sector sustainable. Institute for Energy Economics and Financial Analysis (IEEFA). </a:t>
            </a:r>
            <a:r>
              <a:rPr lang="en-US" sz="2619" u="sng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4" tooltip="https://ieefa.org/resources/how-make-bangladeshs-power-sector-sustainable?utm_source=chatgpt.com"/>
              </a:rPr>
              <a:t>https://ieefa.org/resources/how-make-bangladeshs-power-sector-sustainable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44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833550" y="1999890"/>
            <a:ext cx="13799163" cy="7775506"/>
            <a:chOff x="0" y="0"/>
            <a:chExt cx="18398884" cy="10367342"/>
          </a:xfrm>
        </p:grpSpPr>
        <p:sp>
          <p:nvSpPr>
            <p:cNvPr name="Freeform 5" id="5" descr="How To Write A Thank You Note In Five Easy Steps"/>
            <p:cNvSpPr/>
            <p:nvPr/>
          </p:nvSpPr>
          <p:spPr>
            <a:xfrm flipH="false" flipV="false" rot="0">
              <a:off x="0" y="0"/>
              <a:ext cx="18398871" cy="10367391"/>
            </a:xfrm>
            <a:custGeom>
              <a:avLst/>
              <a:gdLst/>
              <a:ahLst/>
              <a:cxnLst/>
              <a:rect r="r" b="b" t="t" l="l"/>
              <a:pathLst>
                <a:path h="10367391" w="18398871">
                  <a:moveTo>
                    <a:pt x="0" y="0"/>
                  </a:moveTo>
                  <a:lnTo>
                    <a:pt x="18398871" y="0"/>
                  </a:lnTo>
                  <a:lnTo>
                    <a:pt x="18398871" y="10367391"/>
                  </a:lnTo>
                  <a:lnTo>
                    <a:pt x="0" y="10367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017844" y="2213268"/>
            <a:ext cx="4349746" cy="4195451"/>
          </a:xfrm>
          <a:custGeom>
            <a:avLst/>
            <a:gdLst/>
            <a:ahLst/>
            <a:cxnLst/>
            <a:rect r="r" b="b" t="t" l="l"/>
            <a:pathLst>
              <a:path h="4195451" w="4349746">
                <a:moveTo>
                  <a:pt x="0" y="0"/>
                </a:moveTo>
                <a:lnTo>
                  <a:pt x="4349745" y="0"/>
                </a:lnTo>
                <a:lnTo>
                  <a:pt x="4349745" y="4195451"/>
                </a:lnTo>
                <a:lnTo>
                  <a:pt x="0" y="419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93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3666" y="3033558"/>
            <a:ext cx="5866138" cy="3079722"/>
          </a:xfrm>
          <a:custGeom>
            <a:avLst/>
            <a:gdLst/>
            <a:ahLst/>
            <a:cxnLst/>
            <a:rect r="r" b="b" t="t" l="l"/>
            <a:pathLst>
              <a:path h="3079722" w="5866138">
                <a:moveTo>
                  <a:pt x="0" y="0"/>
                </a:moveTo>
                <a:lnTo>
                  <a:pt x="5866138" y="0"/>
                </a:lnTo>
                <a:lnTo>
                  <a:pt x="5866138" y="3079722"/>
                </a:lnTo>
                <a:lnTo>
                  <a:pt x="0" y="3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3414" y="6561119"/>
            <a:ext cx="7846641" cy="2194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8403" indent="-434202" lvl="1">
              <a:lnSpc>
                <a:spcPts val="5631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Total power generation capacity </a:t>
            </a:r>
            <a:r>
              <a:rPr lang="en-US" b="true" sz="402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28,166 MW (approx).</a:t>
            </a:r>
          </a:p>
          <a:p>
            <a:pPr algn="just" marL="868403" indent="-434202" lvl="1">
              <a:lnSpc>
                <a:spcPts val="5631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Peak demand </a:t>
            </a:r>
            <a:r>
              <a:rPr lang="en-US" b="true" sz="402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17,200 MW</a:t>
            </a:r>
            <a:r>
              <a:rPr lang="en-US" sz="402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56190" y="6561119"/>
            <a:ext cx="7503110" cy="290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8403" indent="-434202" lvl="1">
              <a:lnSpc>
                <a:spcPts val="5631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Annual energy demand is rising by </a:t>
            </a:r>
            <a:r>
              <a:rPr lang="en-US" b="true" sz="402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10–12%.</a:t>
            </a:r>
          </a:p>
          <a:p>
            <a:pPr algn="l" marL="868403" indent="-434202" lvl="1">
              <a:lnSpc>
                <a:spcPts val="5631"/>
              </a:lnSpc>
              <a:buFont typeface="Arial"/>
              <a:buChar char="•"/>
            </a:pPr>
            <a:r>
              <a:rPr lang="en-US" sz="402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Bangladesh targets </a:t>
            </a:r>
            <a:r>
              <a:rPr lang="en-US" b="true" sz="402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34,000 MW</a:t>
            </a:r>
            <a:r>
              <a:rPr lang="en-US" sz="402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capacity by 2030.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3414" y="676275"/>
            <a:ext cx="8324731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Current Scenario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712135" y="9834374"/>
            <a:ext cx="285311" cy="72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</a:t>
            </a:r>
          </a:p>
          <a:p>
            <a:pPr algn="ctr">
              <a:lnSpc>
                <a:spcPts val="271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558732" y="2612408"/>
            <a:ext cx="3170535" cy="3170535"/>
          </a:xfrm>
          <a:custGeom>
            <a:avLst/>
            <a:gdLst/>
            <a:ahLst/>
            <a:cxnLst/>
            <a:rect r="r" b="b" t="t" l="l"/>
            <a:pathLst>
              <a:path h="3170535" w="3170535">
                <a:moveTo>
                  <a:pt x="0" y="0"/>
                </a:moveTo>
                <a:lnTo>
                  <a:pt x="3170536" y="0"/>
                </a:lnTo>
                <a:lnTo>
                  <a:pt x="3170536" y="3170536"/>
                </a:lnTo>
                <a:lnTo>
                  <a:pt x="0" y="317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76275"/>
            <a:ext cx="9469755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Challenges &amp; Risks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0584" y="4980940"/>
            <a:ext cx="3137552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Nationwide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11103" y="4943473"/>
            <a:ext cx="3583952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Remote Area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210935"/>
            <a:ext cx="7421320" cy="30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Grid failures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despite surplus capacity.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Heavy reliance on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fossil fuels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Import 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dependance.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53483" y="6173469"/>
            <a:ext cx="7421320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Limited 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grid access.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High Dependance on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Kerosene and Diesel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Energy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poverty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7300" y="547688"/>
            <a:ext cx="10449000" cy="2018821"/>
            <a:chOff x="0" y="0"/>
            <a:chExt cx="13932000" cy="26917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32001" cy="2691761"/>
            </a:xfrm>
            <a:custGeom>
              <a:avLst/>
              <a:gdLst/>
              <a:ahLst/>
              <a:cxnLst/>
              <a:rect r="r" b="b" t="t" l="l"/>
              <a:pathLst>
                <a:path h="2691761" w="13932001">
                  <a:moveTo>
                    <a:pt x="0" y="0"/>
                  </a:moveTo>
                  <a:lnTo>
                    <a:pt x="13932001" y="0"/>
                  </a:lnTo>
                  <a:lnTo>
                    <a:pt x="13932001" y="2691761"/>
                  </a:lnTo>
                  <a:lnTo>
                    <a:pt x="0" y="2691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32000" cy="27489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1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913684" y="2990849"/>
            <a:ext cx="4183607" cy="3137705"/>
          </a:xfrm>
          <a:custGeom>
            <a:avLst/>
            <a:gdLst/>
            <a:ahLst/>
            <a:cxnLst/>
            <a:rect r="r" b="b" t="t" l="l"/>
            <a:pathLst>
              <a:path h="3137705" w="4183607">
                <a:moveTo>
                  <a:pt x="0" y="0"/>
                </a:moveTo>
                <a:lnTo>
                  <a:pt x="4183607" y="0"/>
                </a:lnTo>
                <a:lnTo>
                  <a:pt x="4183607" y="3137705"/>
                </a:lnTo>
                <a:lnTo>
                  <a:pt x="0" y="3137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38047" y="2975914"/>
            <a:ext cx="4728960" cy="3152640"/>
          </a:xfrm>
          <a:custGeom>
            <a:avLst/>
            <a:gdLst/>
            <a:ahLst/>
            <a:cxnLst/>
            <a:rect r="r" b="b" t="t" l="l"/>
            <a:pathLst>
              <a:path h="3152640" w="4728960">
                <a:moveTo>
                  <a:pt x="0" y="0"/>
                </a:moveTo>
                <a:lnTo>
                  <a:pt x="4728960" y="0"/>
                </a:lnTo>
                <a:lnTo>
                  <a:pt x="4728960" y="3152640"/>
                </a:lnTo>
                <a:lnTo>
                  <a:pt x="0" y="3152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10419" y="2975914"/>
            <a:ext cx="4263892" cy="3152640"/>
          </a:xfrm>
          <a:custGeom>
            <a:avLst/>
            <a:gdLst/>
            <a:ahLst/>
            <a:cxnLst/>
            <a:rect r="r" b="b" t="t" l="l"/>
            <a:pathLst>
              <a:path h="3152640" w="4263892">
                <a:moveTo>
                  <a:pt x="0" y="0"/>
                </a:moveTo>
                <a:lnTo>
                  <a:pt x="4263892" y="0"/>
                </a:lnTo>
                <a:lnTo>
                  <a:pt x="4263892" y="3152640"/>
                </a:lnTo>
                <a:lnTo>
                  <a:pt x="0" y="315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699" t="0" r="-1091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28675"/>
            <a:ext cx="9925765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Accessibility Issues in Remote Areas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3684" y="6082788"/>
            <a:ext cx="4183607" cy="553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290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Rangamati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0724" y="6082788"/>
            <a:ext cx="4183607" cy="553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290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Khagrachhari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50562" y="6082788"/>
            <a:ext cx="4183607" cy="553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2907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Bandorban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27649" y="2176301"/>
            <a:ext cx="543270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Ch</a:t>
            </a:r>
            <a:r>
              <a:rPr lang="en-US" sz="33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ittagong Hill Tracts (CHT)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2063" y="6794986"/>
            <a:ext cx="4889737" cy="22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Popul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ation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~0.8 million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Electricity Access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60-70%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Underserved Areas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Remote hilly regions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657659" y="6693496"/>
            <a:ext cx="4889737" cy="22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Popul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ation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~1.2 million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Electricity Access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85%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Underserved Areas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Remote hilly areas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878092" y="6693496"/>
            <a:ext cx="5796711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Popul</a:t>
            </a: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ation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~0.4 million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Electricity Access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50-60%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Underserved Areas</a:t>
            </a:r>
            <a:r>
              <a:rPr lang="en-US" sz="24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Mountainous regions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8768" y="2926343"/>
            <a:ext cx="3713833" cy="5127998"/>
          </a:xfrm>
          <a:custGeom>
            <a:avLst/>
            <a:gdLst/>
            <a:ahLst/>
            <a:cxnLst/>
            <a:rect r="r" b="b" t="t" l="l"/>
            <a:pathLst>
              <a:path h="5127998" w="3713833">
                <a:moveTo>
                  <a:pt x="0" y="0"/>
                </a:moveTo>
                <a:lnTo>
                  <a:pt x="3713833" y="0"/>
                </a:lnTo>
                <a:lnTo>
                  <a:pt x="3713833" y="5127998"/>
                </a:lnTo>
                <a:lnTo>
                  <a:pt x="0" y="512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93982" y="2911311"/>
            <a:ext cx="4100036" cy="4715041"/>
          </a:xfrm>
          <a:custGeom>
            <a:avLst/>
            <a:gdLst/>
            <a:ahLst/>
            <a:cxnLst/>
            <a:rect r="r" b="b" t="t" l="l"/>
            <a:pathLst>
              <a:path h="4715041" w="4100036">
                <a:moveTo>
                  <a:pt x="0" y="0"/>
                </a:moveTo>
                <a:lnTo>
                  <a:pt x="4100036" y="0"/>
                </a:lnTo>
                <a:lnTo>
                  <a:pt x="4100036" y="4715041"/>
                </a:lnTo>
                <a:lnTo>
                  <a:pt x="0" y="4715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83888" y="2939838"/>
            <a:ext cx="4995650" cy="4686514"/>
          </a:xfrm>
          <a:custGeom>
            <a:avLst/>
            <a:gdLst/>
            <a:ahLst/>
            <a:cxnLst/>
            <a:rect r="r" b="b" t="t" l="l"/>
            <a:pathLst>
              <a:path h="4686514" w="4995650">
                <a:moveTo>
                  <a:pt x="0" y="0"/>
                </a:moveTo>
                <a:lnTo>
                  <a:pt x="4995650" y="0"/>
                </a:lnTo>
                <a:lnTo>
                  <a:pt x="4995650" y="4686514"/>
                </a:lnTo>
                <a:lnTo>
                  <a:pt x="0" y="4686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74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54429" y="7902923"/>
            <a:ext cx="4557884" cy="152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337" indent="-302669" lvl="1">
              <a:lnSpc>
                <a:spcPts val="3925"/>
              </a:lnSpc>
              <a:buFont typeface="Arial"/>
              <a:buChar char="•"/>
            </a:pPr>
            <a:r>
              <a:rPr lang="en-US" sz="28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b="true" sz="280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1.6 million</a:t>
            </a:r>
            <a:r>
              <a:rPr lang="en-US" sz="28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people</a:t>
            </a:r>
          </a:p>
          <a:p>
            <a:pPr algn="just" marL="605337" indent="-302669" lvl="1">
              <a:lnSpc>
                <a:spcPts val="3925"/>
              </a:lnSpc>
              <a:buFont typeface="Arial"/>
              <a:buChar char="•"/>
            </a:pPr>
            <a:r>
              <a:rPr lang="en-US" sz="28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More than </a:t>
            </a:r>
            <a:r>
              <a:rPr lang="en-US" b="true" sz="280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10</a:t>
            </a:r>
            <a:r>
              <a:rPr lang="en-US" sz="28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indigenous ethnic groups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902922"/>
            <a:ext cx="4656072" cy="152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337" indent="-302669" lvl="1">
              <a:lnSpc>
                <a:spcPts val="3925"/>
              </a:lnSpc>
              <a:buFont typeface="Arial"/>
              <a:buChar char="•"/>
            </a:pPr>
            <a:r>
              <a:rPr lang="en-US" b="true" sz="280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13,295 </a:t>
            </a:r>
            <a:r>
              <a:rPr lang="en-US" sz="28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square kilometers</a:t>
            </a:r>
          </a:p>
          <a:p>
            <a:pPr algn="l" marL="605337" indent="-302669" lvl="1">
              <a:lnSpc>
                <a:spcPts val="3925"/>
              </a:lnSpc>
              <a:buFont typeface="Arial"/>
              <a:buChar char="•"/>
            </a:pPr>
            <a:r>
              <a:rPr lang="en-US" b="true" sz="280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10%</a:t>
            </a:r>
            <a:r>
              <a:rPr lang="en-US" sz="28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of Bangladesh’s total land area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28675"/>
            <a:ext cx="9925765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Accessibility Issues in Remote Areas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83888" y="7940041"/>
            <a:ext cx="4652235" cy="152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337" indent="-302669" lvl="1">
              <a:lnSpc>
                <a:spcPts val="3925"/>
              </a:lnSpc>
              <a:buFont typeface="Arial"/>
              <a:buChar char="•"/>
            </a:pPr>
            <a:r>
              <a:rPr lang="en-US" sz="28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More than </a:t>
            </a:r>
            <a:r>
              <a:rPr lang="en-US" b="true" sz="2803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30% </a:t>
            </a:r>
            <a:r>
              <a:rPr lang="en-US" sz="280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of villages in the region are accessible only by foot or waterways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638632" y="5820249"/>
            <a:ext cx="11261284" cy="3000732"/>
            <a:chOff x="0" y="0"/>
            <a:chExt cx="2965935" cy="7903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65935" cy="790316"/>
            </a:xfrm>
            <a:custGeom>
              <a:avLst/>
              <a:gdLst/>
              <a:ahLst/>
              <a:cxnLst/>
              <a:rect r="r" b="b" t="t" l="l"/>
              <a:pathLst>
                <a:path h="790316" w="2965935">
                  <a:moveTo>
                    <a:pt x="35062" y="0"/>
                  </a:moveTo>
                  <a:lnTo>
                    <a:pt x="2930873" y="0"/>
                  </a:lnTo>
                  <a:cubicBezTo>
                    <a:pt x="2940172" y="0"/>
                    <a:pt x="2949090" y="3694"/>
                    <a:pt x="2955666" y="10269"/>
                  </a:cubicBezTo>
                  <a:cubicBezTo>
                    <a:pt x="2962241" y="16845"/>
                    <a:pt x="2965935" y="25763"/>
                    <a:pt x="2965935" y="35062"/>
                  </a:cubicBezTo>
                  <a:lnTo>
                    <a:pt x="2965935" y="755255"/>
                  </a:lnTo>
                  <a:cubicBezTo>
                    <a:pt x="2965935" y="764554"/>
                    <a:pt x="2962241" y="773472"/>
                    <a:pt x="2955666" y="780047"/>
                  </a:cubicBezTo>
                  <a:cubicBezTo>
                    <a:pt x="2949090" y="786622"/>
                    <a:pt x="2940172" y="790316"/>
                    <a:pt x="2930873" y="790316"/>
                  </a:cubicBezTo>
                  <a:lnTo>
                    <a:pt x="35062" y="790316"/>
                  </a:lnTo>
                  <a:cubicBezTo>
                    <a:pt x="25763" y="790316"/>
                    <a:pt x="16845" y="786622"/>
                    <a:pt x="10269" y="780047"/>
                  </a:cubicBezTo>
                  <a:cubicBezTo>
                    <a:pt x="3694" y="773472"/>
                    <a:pt x="0" y="764554"/>
                    <a:pt x="0" y="755255"/>
                  </a:cubicBezTo>
                  <a:lnTo>
                    <a:pt x="0" y="35062"/>
                  </a:lnTo>
                  <a:cubicBezTo>
                    <a:pt x="0" y="25763"/>
                    <a:pt x="3694" y="16845"/>
                    <a:pt x="10269" y="10269"/>
                  </a:cubicBezTo>
                  <a:cubicBezTo>
                    <a:pt x="16845" y="3694"/>
                    <a:pt x="25763" y="0"/>
                    <a:pt x="35062" y="0"/>
                  </a:cubicBezTo>
                  <a:close/>
                </a:path>
              </a:pathLst>
            </a:custGeom>
            <a:solidFill>
              <a:srgbClr val="E9C0B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965935" cy="895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441219" y="2149451"/>
            <a:ext cx="3576625" cy="3567064"/>
          </a:xfrm>
          <a:custGeom>
            <a:avLst/>
            <a:gdLst/>
            <a:ahLst/>
            <a:cxnLst/>
            <a:rect r="r" b="b" t="t" l="l"/>
            <a:pathLst>
              <a:path h="3567064" w="3576625">
                <a:moveTo>
                  <a:pt x="0" y="0"/>
                </a:moveTo>
                <a:lnTo>
                  <a:pt x="3576625" y="0"/>
                </a:lnTo>
                <a:lnTo>
                  <a:pt x="3576625" y="3567064"/>
                </a:lnTo>
                <a:lnTo>
                  <a:pt x="0" y="3567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" r="0" b="-1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76275"/>
            <a:ext cx="9642753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Problem</a:t>
            </a:r>
            <a:r>
              <a:rPr lang="en-US" sz="9200" b="true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Statement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88084" y="6057327"/>
            <a:ext cx="11326892" cy="30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1.6M+ people live in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CHT; many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lack reliable electricity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30%+ villages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not connected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to the grid (hilly terrain, cost)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Diesel generators are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costly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polluting</a:t>
            </a: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and </a:t>
            </a:r>
            <a:r>
              <a:rPr lang="en-US" b="true" sz="33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unreliable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National electrification ≠ actual rural access in CHT</a:t>
            </a:r>
          </a:p>
          <a:p>
            <a:pPr algn="just">
              <a:lnSpc>
                <a:spcPts val="4759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7674803" y="9853207"/>
            <a:ext cx="359975" cy="35997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712135" y="9834374"/>
            <a:ext cx="285311" cy="37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DAG0S_W9tvE</dc:identifier>
  <dcterms:modified xsi:type="dcterms:W3CDTF">2011-08-01T06:04:30Z</dcterms:modified>
  <cp:revision>1</cp:revision>
  <dc:title>EEE 4800_Thesis Presentation</dc:title>
</cp:coreProperties>
</file>